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3"/>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94" r:id="rId17"/>
    <p:sldId id="295" r:id="rId18"/>
    <p:sldId id="296" r:id="rId19"/>
    <p:sldId id="288"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6817" autoAdjust="0"/>
  </p:normalViewPr>
  <p:slideViewPr>
    <p:cSldViewPr snapToGrid="0">
      <p:cViewPr varScale="1">
        <p:scale>
          <a:sx n="117" d="100"/>
          <a:sy n="117" d="100"/>
        </p:scale>
        <p:origin x="120"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10</a:t>
            </a:fld>
            <a:endParaRPr lang="en-AU"/>
          </a:p>
        </p:txBody>
      </p:sp>
    </p:spTree>
    <p:extLst>
      <p:ext uri="{BB962C8B-B14F-4D97-AF65-F5344CB8AC3E}">
        <p14:creationId xmlns:p14="http://schemas.microsoft.com/office/powerpoint/2010/main" val="236861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and install Google Earth App.</a:t>
            </a:r>
          </a:p>
          <a:p>
            <a:endParaRPr lang="en-US"/>
          </a:p>
          <a:p>
            <a:r>
              <a:rPr lang="en-US"/>
              <a:t>- Standard procedure to download and install any mobile app.</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19</a:t>
            </a:fld>
            <a:endParaRPr lang="en-AU"/>
          </a:p>
        </p:txBody>
      </p:sp>
    </p:spTree>
    <p:extLst>
      <p:ext uri="{BB962C8B-B14F-4D97-AF65-F5344CB8AC3E}">
        <p14:creationId xmlns:p14="http://schemas.microsoft.com/office/powerpoint/2010/main" val="110744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operation:</a:t>
            </a:r>
          </a:p>
          <a:p>
            <a:endParaRPr lang="en-US"/>
          </a:p>
          <a:p>
            <a:r>
              <a:rPr lang="en-AU">
                <a:hlinkClick r:id="rId3"/>
              </a:rPr>
              <a:t>http://130.56.242.19/dea.html</a:t>
            </a:r>
            <a:endParaRPr lang="en-AU"/>
          </a:p>
          <a:p>
            <a:endParaRPr lang="en-US"/>
          </a:p>
          <a:p>
            <a:pPr marL="228600" indent="-228600">
              <a:buAutoNum type="arabicPeriod"/>
            </a:pPr>
            <a:r>
              <a:rPr lang="en-AU"/>
              <a:t>Select the required layer.</a:t>
            </a:r>
          </a:p>
          <a:p>
            <a:pPr marL="228600" indent="-228600">
              <a:buAutoNum type="arabicPeriod"/>
            </a:pPr>
            <a:r>
              <a:rPr lang="en-US"/>
              <a:t>S</a:t>
            </a:r>
            <a:r>
              <a:rPr lang="en-AU"/>
              <a:t>elect Australia or one of the states.</a:t>
            </a:r>
          </a:p>
          <a:p>
            <a:pPr marL="228600" indent="-228600">
              <a:buAutoNum type="arabicPeriod"/>
            </a:pPr>
            <a:r>
              <a:rPr lang="en-US"/>
              <a:t>C</a:t>
            </a:r>
            <a:r>
              <a:rPr lang="en-AU"/>
              <a:t>hoose a date.</a:t>
            </a:r>
          </a:p>
          <a:p>
            <a:pPr marL="228600" indent="-228600">
              <a:buAutoNum type="arabicPeriod"/>
            </a:pPr>
            <a:r>
              <a:rPr lang="en-US"/>
              <a:t>C</a:t>
            </a:r>
            <a:r>
              <a:rPr lang="en-AU"/>
              <a:t>lick ‘Create KML’</a:t>
            </a:r>
          </a:p>
          <a:p>
            <a:pPr marL="228600" indent="-228600">
              <a:buAutoNum type="arabicPeriod"/>
            </a:pPr>
            <a:r>
              <a:rPr lang="en-US"/>
              <a:t>C</a:t>
            </a:r>
            <a:r>
              <a:rPr lang="en-AU"/>
              <a:t>lick the download link that appears and save it as *.kml.</a:t>
            </a:r>
          </a:p>
          <a:p>
            <a:pPr marL="228600" indent="-228600">
              <a:buAutoNum type="arabicPeriod"/>
            </a:pPr>
            <a:endParaRPr lang="en-US"/>
          </a:p>
          <a:p>
            <a:pPr marL="0" indent="0">
              <a:buNone/>
            </a:pPr>
            <a:r>
              <a:rPr lang="en-US"/>
              <a:t>N</a:t>
            </a:r>
            <a:r>
              <a:rPr lang="en-AU"/>
              <a:t>OTES:</a:t>
            </a:r>
          </a:p>
          <a:p>
            <a:pPr marL="0" indent="0">
              <a:buNone/>
            </a:pPr>
            <a:endParaRPr lang="en-US"/>
          </a:p>
          <a:p>
            <a:pPr marL="0" indent="0">
              <a:buNone/>
            </a:pPr>
            <a:r>
              <a:rPr lang="en-US"/>
              <a:t>1. U</a:t>
            </a:r>
            <a:r>
              <a:rPr lang="en-AU"/>
              <a:t>nlike in the case of GEOGLAM, it is not possible to display more than one layer in the same KML file. Hence, the date dropdown will allow only one date selection.</a:t>
            </a:r>
          </a:p>
          <a:p>
            <a:pPr marL="0" indent="0">
              <a:buNone/>
            </a:pPr>
            <a:endParaRPr lang="en-US"/>
          </a:p>
          <a:p>
            <a:pPr marL="0" indent="0">
              <a:buNone/>
            </a:pPr>
            <a:r>
              <a:rPr lang="en-US"/>
              <a:t>2. T</a:t>
            </a:r>
            <a:r>
              <a:rPr lang="en-AU"/>
              <a:t>he standard resolution will display for the whole continent, but high resolution should only be used with a very small bounding box or crosshair zooming.</a:t>
            </a:r>
          </a:p>
          <a:p>
            <a:pPr marL="0" indent="0">
              <a:buNone/>
            </a:pPr>
            <a:endParaRPr lang="en-US"/>
          </a:p>
          <a:p>
            <a:pPr marL="0" indent="0">
              <a:buNone/>
            </a:pPr>
            <a:r>
              <a:rPr lang="en-US"/>
              <a:t>3</a:t>
            </a:r>
            <a:r>
              <a:rPr lang="en-AU"/>
              <a:t>. With standard resolution, the process will finish with a second. The High resolution may run for a while.</a:t>
            </a:r>
          </a:p>
          <a:p>
            <a:pPr marL="0" indent="0">
              <a:buNone/>
            </a:pPr>
            <a:endParaRPr lang="en-US"/>
          </a:p>
          <a:p>
            <a:pPr marL="0" indent="0">
              <a:buNone/>
            </a:pPr>
            <a:r>
              <a:rPr lang="en-US"/>
              <a:t>4</a:t>
            </a:r>
            <a:r>
              <a:rPr lang="en-AU"/>
              <a:t>. A process that has been running for excessive time can be cancelled by clicking the ‘Cancel’ button.</a:t>
            </a:r>
          </a:p>
        </p:txBody>
      </p:sp>
      <p:sp>
        <p:nvSpPr>
          <p:cNvPr id="4" name="Slide Number Placeholder 3"/>
          <p:cNvSpPr>
            <a:spLocks noGrp="1"/>
          </p:cNvSpPr>
          <p:nvPr>
            <p:ph type="sldNum" sz="quarter" idx="5"/>
          </p:nvPr>
        </p:nvSpPr>
        <p:spPr/>
        <p:txBody>
          <a:bodyPr/>
          <a:lstStyle/>
          <a:p>
            <a:fld id="{97B4536A-0246-4EFE-BA76-1B46864B8729}" type="slidenum">
              <a:rPr lang="en-AU" smtClean="0"/>
              <a:t>11</a:t>
            </a:fld>
            <a:endParaRPr lang="en-AU"/>
          </a:p>
        </p:txBody>
      </p:sp>
    </p:spTree>
    <p:extLst>
      <p:ext uri="{BB962C8B-B14F-4D97-AF65-F5344CB8AC3E}">
        <p14:creationId xmlns:p14="http://schemas.microsoft.com/office/powerpoint/2010/main" val="5657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the map/layers in Google Earth Web:</a:t>
            </a:r>
          </a:p>
          <a:p>
            <a:endParaRPr lang="en-US"/>
          </a:p>
          <a:p>
            <a:r>
              <a:rPr lang="en-AU">
                <a:hlinkClick r:id="rId3"/>
              </a:rPr>
              <a:t>https://earth.google.com/web/</a:t>
            </a:r>
            <a:endParaRPr lang="en-US"/>
          </a:p>
          <a:p>
            <a:endParaRPr lang="en-US"/>
          </a:p>
          <a:p>
            <a:pPr marL="228600" indent="-228600">
              <a:buAutoNum type="arabicPeriod"/>
            </a:pPr>
            <a:r>
              <a:rPr lang="en-US"/>
              <a:t>G</a:t>
            </a:r>
            <a:r>
              <a:rPr lang="en-AU"/>
              <a:t>o to https://earth.google.com/web/</a:t>
            </a:r>
          </a:p>
          <a:p>
            <a:pPr marL="228600" indent="-228600">
              <a:buAutoNum type="arabicPeriod"/>
            </a:pPr>
            <a:r>
              <a:rPr lang="en-US"/>
              <a:t>C</a:t>
            </a:r>
            <a:r>
              <a:rPr lang="en-AU"/>
              <a:t>lick ‘My Places | Import KML’ and locate the saved KML file.</a:t>
            </a:r>
          </a:p>
          <a:p>
            <a:pPr marL="228600" indent="-228600">
              <a:buAutoNum type="arabicPeriod"/>
            </a:pPr>
            <a:r>
              <a:rPr lang="en-US"/>
              <a:t>U</a:t>
            </a:r>
            <a:r>
              <a:rPr lang="en-AU"/>
              <a:t>se the menu icon to display the list of tiles.</a:t>
            </a:r>
          </a:p>
          <a:p>
            <a:pPr marL="228600" indent="-228600">
              <a:buAutoNum type="arabicPeriod"/>
            </a:pPr>
            <a:r>
              <a:rPr lang="en-US"/>
              <a:t>C</a:t>
            </a:r>
            <a:r>
              <a:rPr lang="en-AU"/>
              <a:t>heck/uncheck tiles that are to be displayed/masked.</a:t>
            </a:r>
          </a:p>
          <a:p>
            <a:pPr marL="228600" indent="-228600">
              <a:buAutoNum type="arabicPeriod"/>
            </a:pPr>
            <a:r>
              <a:rPr lang="en-US"/>
              <a:t>R</a:t>
            </a:r>
            <a:r>
              <a:rPr lang="en-AU"/>
              <a:t>ight click a line to rename it.</a:t>
            </a:r>
          </a:p>
          <a:p>
            <a:endParaRPr lang="en-US"/>
          </a:p>
          <a:p>
            <a:r>
              <a:rPr lang="en-US" b="1"/>
              <a:t>N</a:t>
            </a:r>
            <a:r>
              <a:rPr lang="en-AU" b="1"/>
              <a:t>OTES</a:t>
            </a:r>
          </a:p>
          <a:p>
            <a:endParaRPr lang="en-US"/>
          </a:p>
          <a:p>
            <a:pPr marL="228600" indent="-228600">
              <a:buAutoNum type="arabicPeriod"/>
            </a:pPr>
            <a:r>
              <a:rPr lang="en-AU"/>
              <a:t>The display of tiles will take several seconds under low internet speeds.</a:t>
            </a:r>
          </a:p>
          <a:p>
            <a:pPr marL="228600" indent="-228600">
              <a:buAutoNum type="arabicPeriod"/>
            </a:pPr>
            <a:r>
              <a:rPr lang="en-US"/>
              <a:t>C</a:t>
            </a:r>
            <a:r>
              <a:rPr lang="en-AU"/>
              <a:t>lick or move the mouse over the map occasionally to prevent the display from going to sleep.</a:t>
            </a:r>
          </a:p>
        </p:txBody>
      </p:sp>
      <p:sp>
        <p:nvSpPr>
          <p:cNvPr id="4" name="Slide Number Placeholder 3"/>
          <p:cNvSpPr>
            <a:spLocks noGrp="1"/>
          </p:cNvSpPr>
          <p:nvPr>
            <p:ph type="sldNum" sz="quarter" idx="5"/>
          </p:nvPr>
        </p:nvSpPr>
        <p:spPr/>
        <p:txBody>
          <a:bodyPr/>
          <a:lstStyle/>
          <a:p>
            <a:fld id="{97B4536A-0246-4EFE-BA76-1B46864B8729}" type="slidenum">
              <a:rPr lang="en-AU" smtClean="0"/>
              <a:t>12</a:t>
            </a:fld>
            <a:endParaRPr lang="en-AU"/>
          </a:p>
        </p:txBody>
      </p:sp>
    </p:spTree>
    <p:extLst>
      <p:ext uri="{BB962C8B-B14F-4D97-AF65-F5344CB8AC3E}">
        <p14:creationId xmlns:p14="http://schemas.microsoft.com/office/powerpoint/2010/main" val="43797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opened KMLs will be listed under “My Places”.</a:t>
            </a:r>
          </a:p>
          <a:p>
            <a:endParaRPr lang="en-US"/>
          </a:p>
          <a:p>
            <a:pPr marL="228600" indent="-228600">
              <a:buAutoNum type="arabicPeriod"/>
            </a:pPr>
            <a:r>
              <a:rPr lang="en-US"/>
              <a:t>Check/uncheck the eye icon to show/hide the layers.</a:t>
            </a:r>
          </a:p>
          <a:p>
            <a:pPr marL="228600" indent="-228600">
              <a:buAutoNum type="arabicPeriod"/>
            </a:pPr>
            <a:r>
              <a:rPr lang="en-US"/>
              <a:t>Click ‘Edit’ to display the list of tiles and to check/uncheck/rename any tile.</a:t>
            </a:r>
          </a:p>
          <a:p>
            <a:pPr marL="228600" indent="-228600">
              <a:buAutoNum type="arabicPeriod"/>
            </a:pPr>
            <a:r>
              <a:rPr lang="en-US"/>
              <a:t>Right-click to rename a layer.</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13</a:t>
            </a:fld>
            <a:endParaRPr lang="en-AU"/>
          </a:p>
        </p:txBody>
      </p:sp>
    </p:spTree>
    <p:extLst>
      <p:ext uri="{BB962C8B-B14F-4D97-AF65-F5344CB8AC3E}">
        <p14:creationId xmlns:p14="http://schemas.microsoft.com/office/powerpoint/2010/main" val="290821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into defined bounding box:</a:t>
            </a:r>
          </a:p>
          <a:p>
            <a:endParaRPr lang="en-US"/>
          </a:p>
          <a:p>
            <a:pPr marL="228600" indent="-228600">
              <a:buAutoNum type="arabicPeriod"/>
            </a:pPr>
            <a:r>
              <a:rPr lang="en-US"/>
              <a:t>Click the map icon.</a:t>
            </a:r>
          </a:p>
          <a:p>
            <a:pPr marL="228600" indent="-228600">
              <a:buAutoNum type="arabicPeriod"/>
            </a:pPr>
            <a:r>
              <a:rPr lang="en-US"/>
              <a:t>On the BBox Finder map click the square icon on left frame.</a:t>
            </a:r>
          </a:p>
          <a:p>
            <a:pPr marL="228600" indent="-228600">
              <a:buAutoNum type="arabicPeriod"/>
            </a:pPr>
            <a:r>
              <a:rPr lang="en-US"/>
              <a:t>Draw the bounding box.</a:t>
            </a:r>
          </a:p>
          <a:p>
            <a:pPr marL="228600" indent="-228600">
              <a:buAutoNum type="arabicPeriod"/>
            </a:pPr>
            <a:r>
              <a:rPr lang="en-US"/>
              <a:t>Click the Paste icon next to the map icon.</a:t>
            </a:r>
          </a:p>
          <a:p>
            <a:pPr marL="228600" indent="-228600">
              <a:buAutoNum type="arabicPeriod"/>
            </a:pPr>
            <a:r>
              <a:rPr lang="en-US"/>
              <a:t>Click ‘Create KML’</a:t>
            </a:r>
          </a:p>
          <a:p>
            <a:pPr marL="228600" indent="-228600">
              <a:buAutoNum type="arabicPeriod"/>
            </a:pPr>
            <a:r>
              <a:rPr lang="en-US"/>
              <a:t>Download and save the KML file.</a:t>
            </a:r>
          </a:p>
          <a:p>
            <a:pPr marL="228600" indent="-228600">
              <a:buAutoNum type="arabicPeriod"/>
            </a:pPr>
            <a:endParaRPr lang="en-US"/>
          </a:p>
          <a:p>
            <a:pPr marL="0" indent="0">
              <a:buNone/>
            </a:pPr>
            <a:r>
              <a:rPr lang="en-US" b="1"/>
              <a:t>NOTES</a:t>
            </a:r>
          </a:p>
          <a:p>
            <a:pPr marL="0" indent="0">
              <a:buNone/>
            </a:pPr>
            <a:endParaRPr lang="en-US"/>
          </a:p>
          <a:p>
            <a:pPr marL="228600" indent="-228600">
              <a:buAutoNum type="arabicPeriod"/>
            </a:pPr>
            <a:r>
              <a:rPr lang="en-AU"/>
              <a:t>The bounding box cannot be moved, but can be deleted. Click the ‘Bin’ icon first. Then click inside the BBox and click ‘Save’</a:t>
            </a:r>
          </a:p>
          <a:p>
            <a:pPr marL="228600" indent="-228600">
              <a:buAutoNum type="arabicPeriod"/>
            </a:pPr>
            <a:r>
              <a:rPr lang="en-US"/>
              <a:t>A</a:t>
            </a:r>
            <a:r>
              <a:rPr lang="en-AU"/>
              <a:t>lternatively, close and reopen the BBox Finder by clicking the map icon or the cross above the map.</a:t>
            </a:r>
          </a:p>
        </p:txBody>
      </p:sp>
      <p:sp>
        <p:nvSpPr>
          <p:cNvPr id="4" name="Slide Number Placeholder 3"/>
          <p:cNvSpPr>
            <a:spLocks noGrp="1"/>
          </p:cNvSpPr>
          <p:nvPr>
            <p:ph type="sldNum" sz="quarter" idx="5"/>
          </p:nvPr>
        </p:nvSpPr>
        <p:spPr/>
        <p:txBody>
          <a:bodyPr/>
          <a:lstStyle/>
          <a:p>
            <a:fld id="{97B4536A-0246-4EFE-BA76-1B46864B8729}" type="slidenum">
              <a:rPr lang="en-AU" smtClean="0"/>
              <a:t>14</a:t>
            </a:fld>
            <a:endParaRPr lang="en-AU"/>
          </a:p>
        </p:txBody>
      </p:sp>
    </p:spTree>
    <p:extLst>
      <p:ext uri="{BB962C8B-B14F-4D97-AF65-F5344CB8AC3E}">
        <p14:creationId xmlns:p14="http://schemas.microsoft.com/office/powerpoint/2010/main" val="119061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around a crosshair:</a:t>
            </a:r>
          </a:p>
          <a:p>
            <a:endParaRPr lang="en-US"/>
          </a:p>
          <a:p>
            <a:pPr marL="228600" indent="-228600">
              <a:buAutoNum type="arabicPeriod"/>
            </a:pPr>
            <a:r>
              <a:rPr lang="en-US"/>
              <a:t>Click the map icon.</a:t>
            </a:r>
          </a:p>
          <a:p>
            <a:pPr marL="228600" indent="-228600">
              <a:buAutoNum type="arabicPeriod"/>
            </a:pPr>
            <a:r>
              <a:rPr lang="en-US"/>
              <a:t>Move the map in the Bbox Finder until the crosshair is above a location on the map of Australia.</a:t>
            </a:r>
          </a:p>
          <a:p>
            <a:pPr marL="228600" lvl="0" indent="-228600">
              <a:buAutoNum type="arabicPeriod"/>
            </a:pPr>
            <a:r>
              <a:rPr lang="en-US"/>
              <a:t>Click the magnifier glass icon.</a:t>
            </a:r>
          </a:p>
          <a:p>
            <a:pPr marL="228600" lvl="0" indent="-228600">
              <a:buAutoNum type="arabicPeriod"/>
            </a:pPr>
            <a:r>
              <a:rPr lang="en-US"/>
              <a:t>Download and save the KML file.</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15</a:t>
            </a:fld>
            <a:endParaRPr lang="en-AU"/>
          </a:p>
        </p:txBody>
      </p:sp>
    </p:spTree>
    <p:extLst>
      <p:ext uri="{BB962C8B-B14F-4D97-AF65-F5344CB8AC3E}">
        <p14:creationId xmlns:p14="http://schemas.microsoft.com/office/powerpoint/2010/main" val="35261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0" indent="0">
              <a:buNone/>
            </a:pPr>
            <a:r>
              <a:rPr lang="en-AU"/>
              <a:t>Australia-wide or state-wide display:</a:t>
            </a:r>
          </a:p>
          <a:p>
            <a:pPr marL="685800" lvl="1" indent="-228600">
              <a:buAutoNum type="arabicPeriod"/>
            </a:pPr>
            <a:r>
              <a:rPr lang="en-US"/>
              <a:t>Select the layer and region.</a:t>
            </a:r>
          </a:p>
          <a:p>
            <a:pPr marL="685800" lvl="1" indent="-228600">
              <a:buAutoNum type="arabicPeriod"/>
            </a:pPr>
            <a:r>
              <a:rPr lang="en-US"/>
              <a:t>Click ‘Create KML’</a:t>
            </a:r>
          </a:p>
          <a:p>
            <a:pPr marL="685800" lvl="1" indent="-228600">
              <a:buAutoNum type="arabicPeriod"/>
            </a:pPr>
            <a:r>
              <a:rPr lang="en-US"/>
              <a:t>Click the downloadable link that appears.</a:t>
            </a:r>
          </a:p>
          <a:p>
            <a:pPr marL="685800" lvl="1" indent="-228600">
              <a:buAutoNum type="arabicPeriod"/>
            </a:pPr>
            <a:r>
              <a:rPr lang="en-US"/>
              <a:t>Click ‘Open in Google Earth</a:t>
            </a:r>
            <a:endParaRPr lang="en-AU"/>
          </a:p>
          <a:p>
            <a:endParaRPr lang="en-US"/>
          </a:p>
          <a:p>
            <a:r>
              <a:rPr lang="en-US"/>
              <a:t>C</a:t>
            </a:r>
            <a:r>
              <a:rPr lang="en-AU"/>
              <a:t>lick the menu icon on tp left corner to disable the layer or delete it.</a:t>
            </a:r>
          </a:p>
        </p:txBody>
      </p:sp>
      <p:sp>
        <p:nvSpPr>
          <p:cNvPr id="4" name="Slide Number Placeholder 3"/>
          <p:cNvSpPr>
            <a:spLocks noGrp="1"/>
          </p:cNvSpPr>
          <p:nvPr>
            <p:ph type="sldNum" sz="quarter" idx="5"/>
          </p:nvPr>
        </p:nvSpPr>
        <p:spPr/>
        <p:txBody>
          <a:bodyPr/>
          <a:lstStyle/>
          <a:p>
            <a:fld id="{97B4536A-0246-4EFE-BA76-1B46864B8729}" type="slidenum">
              <a:rPr lang="en-AU" smtClean="0"/>
              <a:t>16</a:t>
            </a:fld>
            <a:endParaRPr lang="en-AU"/>
          </a:p>
        </p:txBody>
      </p:sp>
    </p:spTree>
    <p:extLst>
      <p:ext uri="{BB962C8B-B14F-4D97-AF65-F5344CB8AC3E}">
        <p14:creationId xmlns:p14="http://schemas.microsoft.com/office/powerpoint/2010/main" val="72001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228600" indent="-228600">
              <a:buAutoNum type="arabicPeriod"/>
            </a:pPr>
            <a:r>
              <a:rPr lang="en-AU"/>
              <a:t>To zoom in:</a:t>
            </a:r>
          </a:p>
          <a:p>
            <a:pPr marL="685800" lvl="1" indent="-228600">
              <a:buAutoNum type="arabicPeriod"/>
            </a:pPr>
            <a:r>
              <a:rPr lang="en-US"/>
              <a:t>Click the map icon to open the Bbox Finder.</a:t>
            </a:r>
          </a:p>
          <a:p>
            <a:pPr marL="685800" lvl="1" indent="-228600">
              <a:buAutoNum type="arabicPeriod"/>
            </a:pPr>
            <a:r>
              <a:rPr lang="en-US"/>
              <a:t>Move the map to the right until the crosshair is above Australia and at the required position.</a:t>
            </a:r>
          </a:p>
          <a:p>
            <a:pPr marL="685800" lvl="1" indent="-228600">
              <a:buAutoNum type="arabicPeriod"/>
            </a:pPr>
            <a:r>
              <a:rPr lang="en-US"/>
              <a:t>Scroll down (outside the map area) until the ‘GDAL’ button is visible.</a:t>
            </a:r>
          </a:p>
          <a:p>
            <a:pPr marL="685800" lvl="1" indent="-228600">
              <a:buAutoNum type="arabicPeriod"/>
            </a:pPr>
            <a:r>
              <a:rPr lang="en-US"/>
              <a:t>Uncheck the GDAL button.</a:t>
            </a:r>
          </a:p>
          <a:p>
            <a:pPr marL="685800" lvl="1" indent="-228600">
              <a:buAutoNum type="arabicPeriod"/>
            </a:pPr>
            <a:r>
              <a:rPr lang="en-US"/>
              <a:t>Scroll up again.</a:t>
            </a:r>
          </a:p>
          <a:p>
            <a:pPr marL="685800" lvl="1" indent="-228600">
              <a:buAutoNum type="arabicPeriod"/>
            </a:pPr>
            <a:r>
              <a:rPr lang="en-US"/>
              <a:t>Type in a label (optional).</a:t>
            </a:r>
          </a:p>
          <a:p>
            <a:pPr marL="685800" lvl="1" indent="-228600">
              <a:buAutoNum type="arabicPeriod"/>
            </a:pPr>
            <a:r>
              <a:rPr lang="en-US"/>
              <a:t>Select the zoom level (Def=25 tiles around the crosshair)</a:t>
            </a:r>
          </a:p>
          <a:p>
            <a:pPr marL="685800" lvl="1" indent="-228600">
              <a:buAutoNum type="arabicPeriod"/>
            </a:pPr>
            <a:r>
              <a:rPr lang="en-US"/>
              <a:t>Click the Map icon.</a:t>
            </a:r>
          </a:p>
          <a:p>
            <a:pPr marL="685800" lvl="1" indent="-228600">
              <a:buAutoNum type="arabicPeriod"/>
            </a:pPr>
            <a:r>
              <a:rPr lang="en-US"/>
              <a:t>Click the downloadable KML link that appears.</a:t>
            </a:r>
          </a:p>
          <a:p>
            <a:pPr marL="685800" lvl="1" indent="-228600">
              <a:buAutoNum type="arabicPeriod"/>
            </a:pPr>
            <a:r>
              <a:rPr lang="en-US"/>
              <a:t>Click ‘Open in Google Earth’</a:t>
            </a:r>
          </a:p>
          <a:p>
            <a:pPr marL="685800" lvl="1" indent="-228600">
              <a:buAutoNum type="arabicPeriod"/>
            </a:pPr>
            <a:r>
              <a:rPr lang="en-US"/>
              <a:t>Use the menu to show/hide the Australa-wide map.</a:t>
            </a:r>
          </a:p>
          <a:p>
            <a:pPr marL="685800" lvl="1" indent="-228600">
              <a:buAutoNum type="arabicPeriod"/>
            </a:pPr>
            <a:r>
              <a:rPr lang="en-US"/>
              <a:t>Zoom in to an area by clicking ‘Fly Here’ on its entry in the ‘My Places’</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17</a:t>
            </a:fld>
            <a:endParaRPr lang="en-AU"/>
          </a:p>
        </p:txBody>
      </p:sp>
    </p:spTree>
    <p:extLst>
      <p:ext uri="{BB962C8B-B14F-4D97-AF65-F5344CB8AC3E}">
        <p14:creationId xmlns:p14="http://schemas.microsoft.com/office/powerpoint/2010/main" val="224372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setup VPN:</a:t>
            </a:r>
          </a:p>
          <a:p>
            <a:endParaRPr lang="en-US"/>
          </a:p>
          <a:p>
            <a:pPr marL="228600" indent="-228600">
              <a:buAutoNum type="arabicPeriod"/>
            </a:pPr>
            <a:r>
              <a:rPr lang="en-US"/>
              <a:t>Download the ‘CISCO Anyconnect” app for your mobile.</a:t>
            </a:r>
          </a:p>
          <a:p>
            <a:pPr marL="228600" indent="-228600">
              <a:buAutoNum type="arabicPeriod"/>
            </a:pPr>
            <a:r>
              <a:rPr lang="en-US"/>
              <a:t>Click ‘No Connections &gt;’</a:t>
            </a:r>
          </a:p>
          <a:p>
            <a:pPr marL="228600" indent="-228600">
              <a:buAutoNum type="arabicPeriod"/>
            </a:pPr>
            <a:r>
              <a:rPr lang="en-US"/>
              <a:t>Type in a description and the URL of your VPN service (e.g. anuvpn.anu.edu.au)</a:t>
            </a:r>
          </a:p>
          <a:p>
            <a:pPr marL="228600" indent="-228600">
              <a:buAutoNum type="arabicPeriod"/>
            </a:pPr>
            <a:r>
              <a:rPr lang="en-US"/>
              <a:t>Click ‘Save’</a:t>
            </a:r>
          </a:p>
          <a:p>
            <a:pPr marL="228600" indent="-228600">
              <a:buAutoNum type="arabicPeriod"/>
            </a:pPr>
            <a:r>
              <a:rPr lang="en-US"/>
              <a:t>Enter the username  as e.g. ‘anuID@nci’ and the password.</a:t>
            </a:r>
          </a:p>
          <a:p>
            <a:pPr marL="228600" indent="-228600">
              <a:buAutoNum type="arabicPeriod"/>
            </a:pPr>
            <a:r>
              <a:rPr lang="en-US"/>
              <a:t>Click ‘Connect’.</a:t>
            </a:r>
          </a:p>
          <a:p>
            <a:pPr marL="228600" indent="-228600">
              <a:buAutoNum type="arabicPeriod"/>
            </a:pPr>
            <a:endParaRPr lang="en-US"/>
          </a:p>
          <a:p>
            <a:pPr marL="228600" indent="-228600">
              <a:buAutoNum type="arabicPeriod"/>
            </a:pPr>
            <a:r>
              <a:rPr lang="en-US"/>
              <a:t>The VPN will stay connected even if the app is closed. If connection is lost, just reconnect by typing in the password.</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18</a:t>
            </a:fld>
            <a:endParaRPr lang="en-AU"/>
          </a:p>
        </p:txBody>
      </p:sp>
    </p:spTree>
    <p:extLst>
      <p:ext uri="{BB962C8B-B14F-4D97-AF65-F5344CB8AC3E}">
        <p14:creationId xmlns:p14="http://schemas.microsoft.com/office/powerpoint/2010/main" val="773660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3/18/2020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130.56.242.19/dea.html" TargetMode="Externa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earth.google.com/web/" TargetMode="External"/><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earth.google.com/web/"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5.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notesSlide" Target="../notesSlides/notesSlide8.xml"/><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39.jpeg"/><Relationship Id="rId10" Type="http://schemas.openxmlformats.org/officeDocument/2006/relationships/image" Target="../media/image45.jpeg"/><Relationship Id="rId4" Type="http://schemas.openxmlformats.org/officeDocument/2006/relationships/image" Target="../media/image37.jpe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9.xml"/><Relationship Id="rId7"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hyperlink" Target="https://www.webgenie.com/GSKY/GoogleEarth/dea.html" TargetMode="External"/><Relationship Id="rId4" Type="http://schemas.openxmlformats.org/officeDocument/2006/relationships/hyperlink" Target="http://130.56.242.19/dea.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dea.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hyperlink" Target="http://130.56.242.19/dea.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703379" y="6658713"/>
            <a:ext cx="1480804"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02 April,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640793"/>
            <a:ext cx="7214650"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built-in Bbox finder or its crosshair.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sp>
        <p:nvSpPr>
          <p:cNvPr id="5" name="TextBox 4">
            <a:extLst>
              <a:ext uri="{FF2B5EF4-FFF2-40B4-BE49-F238E27FC236}">
                <a16:creationId xmlns:a16="http://schemas.microsoft.com/office/drawing/2014/main" id="{5911EF06-A965-4D00-B14F-9061699F48CF}"/>
              </a:ext>
            </a:extLst>
          </p:cNvPr>
          <p:cNvSpPr txBox="1"/>
          <p:nvPr/>
        </p:nvSpPr>
        <p:spPr>
          <a:xfrm>
            <a:off x="820396" y="1640793"/>
            <a:ext cx="3584122" cy="3016210"/>
          </a:xfrm>
          <a:prstGeom prst="rect">
            <a:avLst/>
          </a:prstGeom>
          <a:noFill/>
          <a:ln w="3175">
            <a:solidFill>
              <a:schemeClr val="tx1"/>
            </a:solidFill>
          </a:ln>
        </p:spPr>
        <p:txBody>
          <a:bodyPr wrap="square" rtlCol="0">
            <a:spAutoFit/>
          </a:bodyPr>
          <a:lstStyle/>
          <a:p>
            <a:pPr algn="just"/>
            <a:r>
              <a:rPr lang="en-AU" sz="1000">
                <a:latin typeface="Calibri" panose="020F0502020204030204" pitchFamily="34" charset="0"/>
                <a:cs typeface="Calibri" panose="020F0502020204030204" pitchFamily="34" charset="0"/>
              </a:rPr>
              <a:t>/local/GEWeb/DEA_Layers</a:t>
            </a:r>
          </a:p>
          <a:p>
            <a:pPr algn="just"/>
            <a:r>
              <a:rPr lang="en-AU" sz="1000">
                <a:latin typeface="Calibri" panose="020F0502020204030204" pitchFamily="34" charset="0"/>
                <a:cs typeface="Calibri" panose="020F0502020204030204" pitchFamily="34" charset="0"/>
              </a:rPr>
              <a:t># du -sh *</a:t>
            </a:r>
          </a:p>
          <a:p>
            <a:pPr lvl="1" algn="just"/>
            <a:r>
              <a:rPr lang="en-AU" sz="1000">
                <a:latin typeface="Courier New" panose="02070309020205020404" pitchFamily="49" charset="0"/>
                <a:cs typeface="Courier New" panose="02070309020205020404" pitchFamily="49" charset="0"/>
              </a:rPr>
              <a:t>1.2G    landsat5_geomedian</a:t>
            </a:r>
          </a:p>
          <a:p>
            <a:pPr lvl="1" algn="just"/>
            <a:r>
              <a:rPr lang="en-AU" sz="1000">
                <a:latin typeface="Courier New" panose="02070309020205020404" pitchFamily="49" charset="0"/>
                <a:cs typeface="Courier New" panose="02070309020205020404" pitchFamily="49" charset="0"/>
              </a:rPr>
              <a:t>2.8G    landsat5_nbar_16day</a:t>
            </a:r>
          </a:p>
          <a:p>
            <a:pPr lvl="1" algn="just"/>
            <a:r>
              <a:rPr lang="en-AU" sz="1000">
                <a:latin typeface="Courier New" panose="02070309020205020404" pitchFamily="49" charset="0"/>
                <a:cs typeface="Courier New" panose="02070309020205020404" pitchFamily="49" charset="0"/>
              </a:rPr>
              <a:t>38M     landsat5_nbar_daily</a:t>
            </a:r>
          </a:p>
          <a:p>
            <a:pPr lvl="1" algn="just"/>
            <a:r>
              <a:rPr lang="en-AU" sz="1000">
                <a:latin typeface="Courier New" panose="02070309020205020404" pitchFamily="49" charset="0"/>
                <a:cs typeface="Courier New" panose="02070309020205020404" pitchFamily="49" charset="0"/>
              </a:rPr>
              <a:t>334M    landsat5_nbart_16day</a:t>
            </a:r>
          </a:p>
          <a:p>
            <a:pPr lvl="1" algn="just"/>
            <a:r>
              <a:rPr lang="en-AU" sz="1000">
                <a:latin typeface="Courier New" panose="02070309020205020404" pitchFamily="49" charset="0"/>
                <a:cs typeface="Courier New" panose="02070309020205020404" pitchFamily="49" charset="0"/>
              </a:rPr>
              <a:t>48M     landsat5_nbart_daily</a:t>
            </a:r>
          </a:p>
          <a:p>
            <a:pPr lvl="1" algn="just"/>
            <a:r>
              <a:rPr lang="en-AU" sz="1000">
                <a:latin typeface="Courier New" panose="02070309020205020404" pitchFamily="49" charset="0"/>
                <a:cs typeface="Courier New" panose="02070309020205020404" pitchFamily="49" charset="0"/>
              </a:rPr>
              <a:t>994M    landsat7_geomedian</a:t>
            </a:r>
          </a:p>
          <a:p>
            <a:pPr lvl="1" algn="just"/>
            <a:r>
              <a:rPr lang="en-AU" sz="1000">
                <a:latin typeface="Courier New" panose="02070309020205020404" pitchFamily="49" charset="0"/>
                <a:cs typeface="Courier New" panose="02070309020205020404" pitchFamily="49" charset="0"/>
              </a:rPr>
              <a:t>1.6G    landsat7_nbar_16day</a:t>
            </a:r>
          </a:p>
          <a:p>
            <a:pPr lvl="1" algn="just"/>
            <a:r>
              <a:rPr lang="en-AU" sz="1000">
                <a:latin typeface="Courier New" panose="02070309020205020404" pitchFamily="49" charset="0"/>
                <a:cs typeface="Courier New" panose="02070309020205020404" pitchFamily="49" charset="0"/>
              </a:rPr>
              <a:t>103M    landsat7_nbar_daily</a:t>
            </a:r>
          </a:p>
          <a:p>
            <a:pPr lvl="1" algn="just"/>
            <a:r>
              <a:rPr lang="en-AU" sz="1000">
                <a:latin typeface="Courier New" panose="02070309020205020404" pitchFamily="49" charset="0"/>
                <a:cs typeface="Courier New" panose="02070309020205020404" pitchFamily="49" charset="0"/>
              </a:rPr>
              <a:t>733M    landsat7_nbart_16day</a:t>
            </a:r>
          </a:p>
          <a:p>
            <a:pPr lvl="1" algn="just"/>
            <a:r>
              <a:rPr lang="en-AU" sz="1000">
                <a:latin typeface="Courier New" panose="02070309020205020404" pitchFamily="49" charset="0"/>
                <a:cs typeface="Courier New" panose="02070309020205020404" pitchFamily="49" charset="0"/>
              </a:rPr>
              <a:t>104M    landsat7_nbart_daily</a:t>
            </a:r>
          </a:p>
          <a:p>
            <a:pPr lvl="1" algn="just"/>
            <a:r>
              <a:rPr lang="en-AU" sz="1000">
                <a:latin typeface="Courier New" panose="02070309020205020404" pitchFamily="49" charset="0"/>
                <a:cs typeface="Courier New" panose="02070309020205020404" pitchFamily="49" charset="0"/>
              </a:rPr>
              <a:t>283M    landsat8_geomedian</a:t>
            </a:r>
          </a:p>
          <a:p>
            <a:pPr lvl="1" algn="just"/>
            <a:r>
              <a:rPr lang="en-AU" sz="1000">
                <a:latin typeface="Courier New" panose="02070309020205020404" pitchFamily="49" charset="0"/>
                <a:cs typeface="Courier New" panose="02070309020205020404" pitchFamily="49" charset="0"/>
              </a:rPr>
              <a:t>1.5G    landsat8_nbar_16day</a:t>
            </a:r>
          </a:p>
          <a:p>
            <a:pPr lvl="1" algn="just"/>
            <a:r>
              <a:rPr lang="en-AU" sz="1000">
                <a:latin typeface="Courier New" panose="02070309020205020404" pitchFamily="49" charset="0"/>
                <a:cs typeface="Courier New" panose="02070309020205020404" pitchFamily="49" charset="0"/>
              </a:rPr>
              <a:t>98M     landsat8_nbar_daily</a:t>
            </a:r>
          </a:p>
          <a:p>
            <a:pPr lvl="1" algn="just"/>
            <a:r>
              <a:rPr lang="en-AU" sz="1000">
                <a:latin typeface="Courier New" panose="02070309020205020404" pitchFamily="49" charset="0"/>
                <a:cs typeface="Courier New" panose="02070309020205020404" pitchFamily="49" charset="0"/>
              </a:rPr>
              <a:t>1.9G    landsat8_nbart_16day</a:t>
            </a:r>
          </a:p>
          <a:p>
            <a:pPr lvl="1" algn="just"/>
            <a:r>
              <a:rPr lang="en-AU" sz="1000">
                <a:latin typeface="Courier New" panose="02070309020205020404" pitchFamily="49" charset="0"/>
                <a:cs typeface="Courier New" panose="02070309020205020404" pitchFamily="49" charset="0"/>
              </a:rPr>
              <a:t>122M    landsat8_nbart_daily</a:t>
            </a:r>
          </a:p>
          <a:p>
            <a:pPr lvl="1" algn="just"/>
            <a:r>
              <a:rPr lang="en-AU" sz="1000">
                <a:latin typeface="Courier New" panose="02070309020205020404" pitchFamily="49" charset="0"/>
                <a:cs typeface="Courier New" panose="02070309020205020404" pitchFamily="49" charset="0"/>
              </a:rPr>
              <a:t>190M    sentinel2_nbart_daily</a:t>
            </a:r>
          </a:p>
          <a:p>
            <a:pPr lvl="1" algn="just"/>
            <a:r>
              <a:rPr lang="en-AU" sz="1000">
                <a:latin typeface="Courier New" panose="02070309020205020404" pitchFamily="49" charset="0"/>
                <a:cs typeface="Courier New" panose="02070309020205020404" pitchFamily="49" charset="0"/>
              </a:rPr>
              <a:t>13M     wofs</a:t>
            </a:r>
          </a:p>
        </p:txBody>
      </p:sp>
      <p:sp>
        <p:nvSpPr>
          <p:cNvPr id="7" name="TextBox 6">
            <a:extLst>
              <a:ext uri="{FF2B5EF4-FFF2-40B4-BE49-F238E27FC236}">
                <a16:creationId xmlns:a16="http://schemas.microsoft.com/office/drawing/2014/main" id="{A0BC76CB-233A-457F-AB9B-81BB68BED19F}"/>
              </a:ext>
            </a:extLst>
          </p:cNvPr>
          <p:cNvSpPr txBox="1"/>
          <p:nvPr/>
        </p:nvSpPr>
        <p:spPr>
          <a:xfrm>
            <a:off x="4493086" y="3769271"/>
            <a:ext cx="7214651" cy="229293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Browser Caching</a:t>
            </a:r>
          </a:p>
          <a:p>
            <a:pPr algn="just"/>
            <a:r>
              <a:rPr lang="en-US" sz="1100">
                <a:latin typeface="Calibri" panose="020F0502020204030204" pitchFamily="34" charset="0"/>
                <a:cs typeface="Calibri" panose="020F0502020204030204" pitchFamily="34" charset="0"/>
              </a:rPr>
              <a:t>When using the GSKY server directly, as in WMS service, the browsers do not cache the data. This results in multiple calls to the server to get the same data over and over again, when the map is panned or zoomed even slightest. It can potentially cause too much server load in addition to slow display on the map. It was observed during the creation of tiles (3x3 degrees) that the server load went to over 16 even though a single GSKY call was sent at a time, but several hundreds continuously.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a regular GSKY call to the WMS service the requests are for small tiles, but there will be several dozen calls sent simultaneously. The effect of this on server load is not yet determined but is expected to be high. If so, </a:t>
            </a:r>
            <a:r>
              <a:rPr lang="en-US" sz="1100" b="1">
                <a:solidFill>
                  <a:srgbClr val="FF0000"/>
                </a:solidFill>
                <a:latin typeface="Calibri" panose="020F0502020204030204" pitchFamily="34" charset="0"/>
                <a:cs typeface="Calibri" panose="020F0502020204030204" pitchFamily="34" charset="0"/>
              </a:rPr>
              <a:t>more than 2 or 3 concurrent users may overload the server.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To solve the above problem, the tiles are saved as PNG files and called as images in a HTTP call. The server load is reduced to almost nil.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4"/>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5"/>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6"/>
          <a:stretch>
            <a:fillRect/>
          </a:stretch>
        </p:blipFill>
        <p:spPr>
          <a:xfrm>
            <a:off x="894030" y="2493036"/>
            <a:ext cx="6681600" cy="1877595"/>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4431036" y="2523059"/>
            <a:ext cx="1325319"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4415550" y="3168847"/>
            <a:ext cx="440860" cy="466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924878" y="3863611"/>
            <a:ext cx="684297" cy="180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3720207" y="4225637"/>
            <a:ext cx="2082645" cy="11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4431036" y="2703153"/>
            <a:ext cx="1325319"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7"/>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5"/>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6"/>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7"/>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8"/>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9"/>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10"/>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1"/>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2"/>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3"/>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4"/>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5"/>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6"/>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7"/>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8"/>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9"/>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202FA-A751-4A55-8CAA-FE2CBEBF602D}"/>
              </a:ext>
            </a:extLst>
          </p:cNvPr>
          <p:cNvPicPr>
            <a:picLocks noChangeAspect="1"/>
          </p:cNvPicPr>
          <p:nvPr/>
        </p:nvPicPr>
        <p:blipFill>
          <a:blip r:embed="rId4"/>
          <a:stretch>
            <a:fillRect/>
          </a:stretch>
        </p:blipFill>
        <p:spPr>
          <a:xfrm>
            <a:off x="922564" y="1970556"/>
            <a:ext cx="6327322" cy="1903591"/>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Zoom around crosshair</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6668461" y="2498362"/>
            <a:ext cx="352680"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4272216" y="2239175"/>
            <a:ext cx="414767" cy="147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5"/>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6"/>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7"/>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028207" y="2497886"/>
            <a:ext cx="119403" cy="1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1022401" y="3643486"/>
            <a:ext cx="682832" cy="189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8"/>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07B415-BB6A-4F48-A0D3-4588E29C2BE1}"/>
              </a:ext>
            </a:extLst>
          </p:cNvPr>
          <p:cNvPicPr>
            <a:picLocks noChangeAspect="1"/>
          </p:cNvPicPr>
          <p:nvPr/>
        </p:nvPicPr>
        <p:blipFill>
          <a:blip r:embed="rId4"/>
          <a:stretch>
            <a:fillRect/>
          </a:stretch>
        </p:blipFill>
        <p:spPr>
          <a:xfrm>
            <a:off x="4289801" y="3973657"/>
            <a:ext cx="3123809" cy="2152381"/>
          </a:xfrm>
          <a:prstGeom prst="rect">
            <a:avLst/>
          </a:prstGeom>
          <a:ln w="3175">
            <a:solidFill>
              <a:schemeClr val="tx1"/>
            </a:solidFill>
          </a:ln>
        </p:spPr>
      </p:pic>
      <p:pic>
        <p:nvPicPr>
          <p:cNvPr id="12" name="Picture 11">
            <a:extLst>
              <a:ext uri="{FF2B5EF4-FFF2-40B4-BE49-F238E27FC236}">
                <a16:creationId xmlns:a16="http://schemas.microsoft.com/office/drawing/2014/main" id="{10A0A53C-BA93-4E09-8C6E-0270D7E039CD}"/>
              </a:ext>
            </a:extLst>
          </p:cNvPr>
          <p:cNvPicPr>
            <a:picLocks noChangeAspect="1"/>
          </p:cNvPicPr>
          <p:nvPr/>
        </p:nvPicPr>
        <p:blipFill>
          <a:blip r:embed="rId5"/>
          <a:stretch>
            <a:fillRect/>
          </a:stretch>
        </p:blipFill>
        <p:spPr>
          <a:xfrm>
            <a:off x="922564" y="1948881"/>
            <a:ext cx="6495186" cy="1981987"/>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44760" y="941082"/>
            <a:ext cx="468641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Zoom around crosshair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It is possible to zoom around a point to display details in high resolution.</a:t>
            </a:r>
          </a:p>
        </p:txBody>
      </p:sp>
      <p:sp>
        <p:nvSpPr>
          <p:cNvPr id="15" name="Rectangle 14">
            <a:extLst>
              <a:ext uri="{FF2B5EF4-FFF2-40B4-BE49-F238E27FC236}">
                <a16:creationId xmlns:a16="http://schemas.microsoft.com/office/drawing/2014/main" id="{776C7C21-C2F9-4559-A7E0-4F75524C6E47}"/>
              </a:ext>
            </a:extLst>
          </p:cNvPr>
          <p:cNvSpPr/>
          <p:nvPr/>
        </p:nvSpPr>
        <p:spPr>
          <a:xfrm>
            <a:off x="6812682" y="2498362"/>
            <a:ext cx="320618"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535570F-5563-41BC-A8E0-7BD3D852A553}"/>
              </a:ext>
            </a:extLst>
          </p:cNvPr>
          <p:cNvSpPr/>
          <p:nvPr/>
        </p:nvSpPr>
        <p:spPr>
          <a:xfrm>
            <a:off x="6640116" y="5468892"/>
            <a:ext cx="217476" cy="2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128090" y="2719836"/>
            <a:ext cx="158925" cy="193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EFBB4B1-99EE-44D2-94D9-323ABE45F81D}"/>
              </a:ext>
            </a:extLst>
          </p:cNvPr>
          <p:cNvPicPr>
            <a:picLocks noChangeAspect="1"/>
          </p:cNvPicPr>
          <p:nvPr/>
        </p:nvPicPr>
        <p:blipFill>
          <a:blip r:embed="rId6"/>
          <a:stretch>
            <a:fillRect/>
          </a:stretch>
        </p:blipFill>
        <p:spPr>
          <a:xfrm>
            <a:off x="7992973" y="3973657"/>
            <a:ext cx="2208354" cy="2152381"/>
          </a:xfrm>
          <a:prstGeom prst="rect">
            <a:avLst/>
          </a:prstGeom>
          <a:ln w="3175">
            <a:solidFill>
              <a:schemeClr val="tx1"/>
            </a:solidFill>
          </a:ln>
        </p:spPr>
      </p:pic>
      <p:pic>
        <p:nvPicPr>
          <p:cNvPr id="16" name="Picture 15">
            <a:extLst>
              <a:ext uri="{FF2B5EF4-FFF2-40B4-BE49-F238E27FC236}">
                <a16:creationId xmlns:a16="http://schemas.microsoft.com/office/drawing/2014/main" id="{124E4533-17C6-4DB8-9441-1B4549656DEA}"/>
              </a:ext>
            </a:extLst>
          </p:cNvPr>
          <p:cNvPicPr>
            <a:picLocks noChangeAspect="1"/>
          </p:cNvPicPr>
          <p:nvPr/>
        </p:nvPicPr>
        <p:blipFill>
          <a:blip r:embed="rId7"/>
          <a:stretch>
            <a:fillRect/>
          </a:stretch>
        </p:blipFill>
        <p:spPr>
          <a:xfrm>
            <a:off x="9787510" y="1113677"/>
            <a:ext cx="2236422" cy="2769370"/>
          </a:xfrm>
          <a:prstGeom prst="rect">
            <a:avLst/>
          </a:prstGeom>
        </p:spPr>
      </p:pic>
    </p:spTree>
    <p:custDataLst>
      <p:tags r:id="rId1"/>
    </p:custDataLst>
    <p:extLst>
      <p:ext uri="{BB962C8B-B14F-4D97-AF65-F5344CB8AC3E}">
        <p14:creationId xmlns:p14="http://schemas.microsoft.com/office/powerpoint/2010/main" val="2578551548"/>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On Mobile - Zooming</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070886" y="941082"/>
            <a:ext cx="563417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Continent Level</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1329312" y="3187989"/>
            <a:ext cx="684000"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1584346-49A4-4B65-A3E9-4B2C5F5B3333}"/>
              </a:ext>
            </a:extLst>
          </p:cNvPr>
          <p:cNvSpPr/>
          <p:nvPr/>
        </p:nvSpPr>
        <p:spPr>
          <a:xfrm>
            <a:off x="1559765" y="4492807"/>
            <a:ext cx="576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5" name="Picture 3" descr="38bd1ca9-1797-4957-8eba-0a3440af9d12@ausprd01">
            <a:extLst>
              <a:ext uri="{FF2B5EF4-FFF2-40B4-BE49-F238E27FC236}">
                <a16:creationId xmlns:a16="http://schemas.microsoft.com/office/drawing/2014/main" id="{F36CC0A7-9171-4497-9381-2786AC932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18" y="2007277"/>
            <a:ext cx="1923118"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2378E6-698D-4038-91BF-D0565CCDF6C3}"/>
              </a:ext>
            </a:extLst>
          </p:cNvPr>
          <p:cNvSpPr/>
          <p:nvPr/>
        </p:nvSpPr>
        <p:spPr>
          <a:xfrm>
            <a:off x="1061357" y="4751614"/>
            <a:ext cx="1559379"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20"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3347357"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9d353cba-974c-4852-85e3-b68b36f1cb3b@ausprd01">
            <a:extLst>
              <a:ext uri="{FF2B5EF4-FFF2-40B4-BE49-F238E27FC236}">
                <a16:creationId xmlns:a16="http://schemas.microsoft.com/office/drawing/2014/main" id="{EB293776-74BB-4ADF-938A-3D4C96B97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7821" y="2007277"/>
            <a:ext cx="1946183"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652803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500"/>
                                        <p:tgtEl>
                                          <p:spTgt spid="307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anim calcmode="lin" valueType="num">
                                      <p:cBhvr>
                                        <p:cTn id="32" dur="2000" fill="hold"/>
                                        <p:tgtEl>
                                          <p:spTgt spid="2"/>
                                        </p:tgtEl>
                                        <p:attrNameLst>
                                          <p:attrName>ppt_w</p:attrName>
                                        </p:attrNameLst>
                                      </p:cBhvr>
                                      <p:tavLst>
                                        <p:tav tm="0" fmla="#ppt_w*sin(2.5*pi*$)">
                                          <p:val>
                                            <p:fltVal val="0"/>
                                          </p:val>
                                        </p:tav>
                                        <p:tav tm="100000">
                                          <p:val>
                                            <p:fltVal val="1"/>
                                          </p:val>
                                        </p:tav>
                                      </p:tavLst>
                                    </p:anim>
                                    <p:anim calcmode="lin" valueType="num">
                                      <p:cBhvr>
                                        <p:cTn id="3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0"/>
                                        <p:tgtEl>
                                          <p:spTgt spid="4"/>
                                        </p:tgtEl>
                                      </p:cBhvr>
                                    </p:animEffect>
                                    <p:anim calcmode="lin" valueType="num">
                                      <p:cBhvr>
                                        <p:cTn id="44" dur="2000" fill="hold"/>
                                        <p:tgtEl>
                                          <p:spTgt spid="4"/>
                                        </p:tgtEl>
                                        <p:attrNameLst>
                                          <p:attrName>ppt_w</p:attrName>
                                        </p:attrNameLst>
                                      </p:cBhvr>
                                      <p:tavLst>
                                        <p:tav tm="0" fmla="#ppt_w*sin(2.5*pi*$)">
                                          <p:val>
                                            <p:fltVal val="0"/>
                                          </p:val>
                                        </p:tav>
                                        <p:tav tm="100000">
                                          <p:val>
                                            <p:fltVal val="1"/>
                                          </p:val>
                                        </p:tav>
                                      </p:tavLst>
                                    </p:anim>
                                    <p:anim calcmode="lin" valueType="num">
                                      <p:cBhvr>
                                        <p:cTn id="4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7"/>
                                        </p:tgtEl>
                                        <p:attrNameLst>
                                          <p:attrName>style.visibility</p:attrName>
                                        </p:attrNameLst>
                                      </p:cBhvr>
                                      <p:to>
                                        <p:strVal val="visible"/>
                                      </p:to>
                                    </p:set>
                                    <p:animEffect transition="in" filter="fade">
                                      <p:cBhvr>
                                        <p:cTn id="5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Setup VPN</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729080" y="941082"/>
            <a:ext cx="431778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Zooming</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2105872" y="3533641"/>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352"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5306789"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8" name="Picture 2" descr="96d2837c-9e47-462d-b2b9-ed57c957beb1@ausprd01">
            <a:extLst>
              <a:ext uri="{FF2B5EF4-FFF2-40B4-BE49-F238E27FC236}">
                <a16:creationId xmlns:a16="http://schemas.microsoft.com/office/drawing/2014/main" id="{CCDED8D1-61B0-4332-937F-A9E418AE9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19" y="2007277"/>
            <a:ext cx="1923117"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a6d53592-1e13-40e3-8292-abe4970bc9ca@ausprd01">
            <a:extLst>
              <a:ext uri="{FF2B5EF4-FFF2-40B4-BE49-F238E27FC236}">
                <a16:creationId xmlns:a16="http://schemas.microsoft.com/office/drawing/2014/main" id="{F8EDD9FD-A543-438B-A07F-490BAE868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919" y="2007276"/>
            <a:ext cx="1923117" cy="34616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5ABAD4B-62BF-4112-AC0A-021D2B3CAE67}"/>
              </a:ext>
            </a:extLst>
          </p:cNvPr>
          <p:cNvSpPr/>
          <p:nvPr/>
        </p:nvSpPr>
        <p:spPr>
          <a:xfrm>
            <a:off x="3677503" y="3932011"/>
            <a:ext cx="156136" cy="128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BE45947-2D83-4CD8-9CCF-747D3B75538A}"/>
              </a:ext>
            </a:extLst>
          </p:cNvPr>
          <p:cNvSpPr/>
          <p:nvPr/>
        </p:nvSpPr>
        <p:spPr>
          <a:xfrm>
            <a:off x="4131129" y="5135336"/>
            <a:ext cx="146957"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0" name="Picture 4" descr="9190285d-ffd6-4504-8f42-26c719543d8a@ausprd01">
            <a:extLst>
              <a:ext uri="{FF2B5EF4-FFF2-40B4-BE49-F238E27FC236}">
                <a16:creationId xmlns:a16="http://schemas.microsoft.com/office/drawing/2014/main" id="{59A9D029-B31F-4D46-A980-2B48A1C97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918" y="2007273"/>
            <a:ext cx="1923117" cy="346161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F7B6261-3757-47EB-AF5A-1D53205ED50E}"/>
              </a:ext>
            </a:extLst>
          </p:cNvPr>
          <p:cNvSpPr/>
          <p:nvPr/>
        </p:nvSpPr>
        <p:spPr>
          <a:xfrm>
            <a:off x="3308322" y="5157582"/>
            <a:ext cx="973176" cy="142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900763a4-a168-42ea-8821-84c6d3f8c3dc@ausprd01">
            <a:extLst>
              <a:ext uri="{FF2B5EF4-FFF2-40B4-BE49-F238E27FC236}">
                <a16:creationId xmlns:a16="http://schemas.microsoft.com/office/drawing/2014/main" id="{E51A1043-AF4B-44BB-A44C-A70B826CD9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9787"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A152602-40A5-472E-BA23-0B33D56954D6}"/>
              </a:ext>
            </a:extLst>
          </p:cNvPr>
          <p:cNvSpPr/>
          <p:nvPr/>
        </p:nvSpPr>
        <p:spPr>
          <a:xfrm>
            <a:off x="7829550" y="3322864"/>
            <a:ext cx="106136" cy="106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f6b5a588-5010-4e45-97a6-e85e5ca3792f@ausprd01">
            <a:extLst>
              <a:ext uri="{FF2B5EF4-FFF2-40B4-BE49-F238E27FC236}">
                <a16:creationId xmlns:a16="http://schemas.microsoft.com/office/drawing/2014/main" id="{68E51CBB-A593-4712-A950-6FA1A73AB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788"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4" name="Picture 8" descr="6ccf9e6b-c1be-4371-8ed7-2eb362e2f0b8@ausprd01">
            <a:extLst>
              <a:ext uri="{FF2B5EF4-FFF2-40B4-BE49-F238E27FC236}">
                <a16:creationId xmlns:a16="http://schemas.microsoft.com/office/drawing/2014/main" id="{8BD88F11-CBBC-4499-8C0F-9FA39B4B0D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918" y="2007273"/>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4228C89-72C7-4330-A820-7C8B87695506}"/>
              </a:ext>
            </a:extLst>
          </p:cNvPr>
          <p:cNvSpPr/>
          <p:nvPr/>
        </p:nvSpPr>
        <p:spPr>
          <a:xfrm>
            <a:off x="3984172" y="3821799"/>
            <a:ext cx="285750" cy="10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A9F193-CE38-405D-A956-8D07D9D9C584}"/>
              </a:ext>
            </a:extLst>
          </p:cNvPr>
          <p:cNvSpPr/>
          <p:nvPr/>
        </p:nvSpPr>
        <p:spPr>
          <a:xfrm>
            <a:off x="4069686" y="3542632"/>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5" name="Picture 9" descr="f0c46c36-cdaa-4254-9e85-3cff8a67458d@ausprd01">
            <a:extLst>
              <a:ext uri="{FF2B5EF4-FFF2-40B4-BE49-F238E27FC236}">
                <a16:creationId xmlns:a16="http://schemas.microsoft.com/office/drawing/2014/main" id="{973A155D-8543-42A7-9099-D95716D5E1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9014" y="2011357"/>
            <a:ext cx="1923120" cy="34616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BC2F3B0-31F1-43A6-9982-0F354D860EA9}"/>
              </a:ext>
            </a:extLst>
          </p:cNvPr>
          <p:cNvSpPr/>
          <p:nvPr/>
        </p:nvSpPr>
        <p:spPr>
          <a:xfrm>
            <a:off x="3053443" y="4855441"/>
            <a:ext cx="1510393" cy="11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21290939"/>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Effect transition="in" filter="fade">
                                      <p:cBhvr>
                                        <p:cTn id="24" dur="500"/>
                                        <p:tgtEl>
                                          <p:spTgt spid="409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ppt_w</p:attrName>
                                        </p:attrNameLst>
                                      </p:cBhvr>
                                      <p:tavLst>
                                        <p:tav tm="0" fmla="#ppt_w*sin(2.5*pi*$)">
                                          <p:val>
                                            <p:fltVal val="0"/>
                                          </p:val>
                                        </p:tav>
                                        <p:tav tm="100000">
                                          <p:val>
                                            <p:fltVal val="1"/>
                                          </p:val>
                                        </p:tav>
                                      </p:tavLst>
                                    </p:anim>
                                    <p:anim calcmode="lin" valueType="num">
                                      <p:cBhvr>
                                        <p:cTn id="3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000"/>
                                        <p:tgtEl>
                                          <p:spTgt spid="6"/>
                                        </p:tgtEl>
                                      </p:cBhvr>
                                    </p:animEffect>
                                    <p:anim calcmode="lin" valueType="num">
                                      <p:cBhvr>
                                        <p:cTn id="37" dur="2000" fill="hold"/>
                                        <p:tgtEl>
                                          <p:spTgt spid="6"/>
                                        </p:tgtEl>
                                        <p:attrNameLst>
                                          <p:attrName>ppt_w</p:attrName>
                                        </p:attrNameLst>
                                      </p:cBhvr>
                                      <p:tavLst>
                                        <p:tav tm="0" fmla="#ppt_w*sin(2.5*pi*$)">
                                          <p:val>
                                            <p:fltVal val="0"/>
                                          </p:val>
                                        </p:tav>
                                        <p:tav tm="100000">
                                          <p:val>
                                            <p:fltVal val="1"/>
                                          </p:val>
                                        </p:tav>
                                      </p:tavLst>
                                    </p:anim>
                                    <p:anim calcmode="lin" valueType="num">
                                      <p:cBhvr>
                                        <p:cTn id="3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fade">
                                      <p:cBhvr>
                                        <p:cTn id="43" dur="500"/>
                                        <p:tgtEl>
                                          <p:spTgt spid="4100"/>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2000"/>
                                        <p:tgtEl>
                                          <p:spTgt spid="7"/>
                                        </p:tgtEl>
                                      </p:cBhvr>
                                    </p:animEffect>
                                    <p:anim calcmode="lin" valueType="num">
                                      <p:cBhvr>
                                        <p:cTn id="49" dur="2000" fill="hold"/>
                                        <p:tgtEl>
                                          <p:spTgt spid="7"/>
                                        </p:tgtEl>
                                        <p:attrNameLst>
                                          <p:attrName>ppt_w</p:attrName>
                                        </p:attrNameLst>
                                      </p:cBhvr>
                                      <p:tavLst>
                                        <p:tav tm="0" fmla="#ppt_w*sin(2.5*pi*$)">
                                          <p:val>
                                            <p:fltVal val="0"/>
                                          </p:val>
                                        </p:tav>
                                        <p:tav tm="100000">
                                          <p:val>
                                            <p:fltVal val="1"/>
                                          </p:val>
                                        </p:tav>
                                      </p:tavLst>
                                    </p:anim>
                                    <p:anim calcmode="lin" valueType="num">
                                      <p:cBhvr>
                                        <p:cTn id="50"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4"/>
                                        </p:tgtEl>
                                        <p:attrNameLst>
                                          <p:attrName>style.visibility</p:attrName>
                                        </p:attrNameLst>
                                      </p:cBhvr>
                                      <p:to>
                                        <p:strVal val="visible"/>
                                      </p:to>
                                    </p:set>
                                    <p:animEffect transition="in" filter="fade">
                                      <p:cBhvr>
                                        <p:cTn id="55" dur="500"/>
                                        <p:tgtEl>
                                          <p:spTgt spid="4104"/>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000"/>
                                        <p:tgtEl>
                                          <p:spTgt spid="30"/>
                                        </p:tgtEl>
                                      </p:cBhvr>
                                    </p:animEffect>
                                    <p:anim calcmode="lin" valueType="num">
                                      <p:cBhvr>
                                        <p:cTn id="68" dur="2000" fill="hold"/>
                                        <p:tgtEl>
                                          <p:spTgt spid="30"/>
                                        </p:tgtEl>
                                        <p:attrNameLst>
                                          <p:attrName>ppt_w</p:attrName>
                                        </p:attrNameLst>
                                      </p:cBhvr>
                                      <p:tavLst>
                                        <p:tav tm="0" fmla="#ppt_w*sin(2.5*pi*$)">
                                          <p:val>
                                            <p:fltVal val="0"/>
                                          </p:val>
                                        </p:tav>
                                        <p:tav tm="100000">
                                          <p:val>
                                            <p:fltVal val="1"/>
                                          </p:val>
                                        </p:tav>
                                      </p:tavLst>
                                    </p:anim>
                                    <p:anim calcmode="lin" valueType="num">
                                      <p:cBhvr>
                                        <p:cTn id="6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05"/>
                                        </p:tgtEl>
                                        <p:attrNameLst>
                                          <p:attrName>style.visibility</p:attrName>
                                        </p:attrNameLst>
                                      </p:cBhvr>
                                      <p:to>
                                        <p:strVal val="visible"/>
                                      </p:to>
                                    </p:set>
                                    <p:animEffect transition="in" filter="fade">
                                      <p:cBhvr>
                                        <p:cTn id="74" dur="500"/>
                                        <p:tgtEl>
                                          <p:spTgt spid="4105"/>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2000"/>
                                        <p:tgtEl>
                                          <p:spTgt spid="16"/>
                                        </p:tgtEl>
                                      </p:cBhvr>
                                    </p:animEffect>
                                    <p:anim calcmode="lin" valueType="num">
                                      <p:cBhvr>
                                        <p:cTn id="80" dur="2000" fill="hold"/>
                                        <p:tgtEl>
                                          <p:spTgt spid="16"/>
                                        </p:tgtEl>
                                        <p:attrNameLst>
                                          <p:attrName>ppt_w</p:attrName>
                                        </p:attrNameLst>
                                      </p:cBhvr>
                                      <p:tavLst>
                                        <p:tav tm="0" fmla="#ppt_w*sin(2.5*pi*$)">
                                          <p:val>
                                            <p:fltVal val="0"/>
                                          </p:val>
                                        </p:tav>
                                        <p:tav tm="100000">
                                          <p:val>
                                            <p:fltVal val="1"/>
                                          </p:val>
                                        </p:tav>
                                      </p:tavLst>
                                    </p:anim>
                                    <p:anim calcmode="lin" valueType="num">
                                      <p:cBhvr>
                                        <p:cTn id="8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6"/>
                                        </p:tgtEl>
                                        <p:attrNameLst>
                                          <p:attrName>style.visibility</p:attrName>
                                        </p:attrNameLst>
                                      </p:cBhvr>
                                      <p:to>
                                        <p:strVal val="visible"/>
                                      </p:to>
                                    </p:set>
                                    <p:animEffect transition="in" filter="fade">
                                      <p:cBhvr>
                                        <p:cTn id="86" dur="500"/>
                                        <p:tgtEl>
                                          <p:spTgt spid="3076"/>
                                        </p:tgtEl>
                                      </p:cBhvr>
                                    </p:animEffect>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2000"/>
                                        <p:tgtEl>
                                          <p:spTgt spid="4"/>
                                        </p:tgtEl>
                                      </p:cBhvr>
                                    </p:animEffect>
                                    <p:anim calcmode="lin" valueType="num">
                                      <p:cBhvr>
                                        <p:cTn id="92" dur="2000" fill="hold"/>
                                        <p:tgtEl>
                                          <p:spTgt spid="4"/>
                                        </p:tgtEl>
                                        <p:attrNameLst>
                                          <p:attrName>ppt_w</p:attrName>
                                        </p:attrNameLst>
                                      </p:cBhvr>
                                      <p:tavLst>
                                        <p:tav tm="0" fmla="#ppt_w*sin(2.5*pi*$)">
                                          <p:val>
                                            <p:fltVal val="0"/>
                                          </p:val>
                                        </p:tav>
                                        <p:tav tm="100000">
                                          <p:val>
                                            <p:fltVal val="1"/>
                                          </p:val>
                                        </p:tav>
                                      </p:tavLst>
                                    </p:anim>
                                    <p:anim calcmode="lin" valueType="num">
                                      <p:cBhvr>
                                        <p:cTn id="9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02"/>
                                        </p:tgtEl>
                                        <p:attrNameLst>
                                          <p:attrName>style.visibility</p:attrName>
                                        </p:attrNameLst>
                                      </p:cBhvr>
                                      <p:to>
                                        <p:strVal val="visible"/>
                                      </p:to>
                                    </p:set>
                                    <p:animEffect transition="in" filter="fade">
                                      <p:cBhvr>
                                        <p:cTn id="98" dur="500"/>
                                        <p:tgtEl>
                                          <p:spTgt spid="4102"/>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2000"/>
                                        <p:tgtEl>
                                          <p:spTgt spid="12"/>
                                        </p:tgtEl>
                                      </p:cBhvr>
                                    </p:animEffect>
                                    <p:anim calcmode="lin" valueType="num">
                                      <p:cBhvr>
                                        <p:cTn id="104" dur="2000" fill="hold"/>
                                        <p:tgtEl>
                                          <p:spTgt spid="12"/>
                                        </p:tgtEl>
                                        <p:attrNameLst>
                                          <p:attrName>ppt_w</p:attrName>
                                        </p:attrNameLst>
                                      </p:cBhvr>
                                      <p:tavLst>
                                        <p:tav tm="0" fmla="#ppt_w*sin(2.5*pi*$)">
                                          <p:val>
                                            <p:fltVal val="0"/>
                                          </p:val>
                                        </p:tav>
                                        <p:tav tm="100000">
                                          <p:val>
                                            <p:fltVal val="1"/>
                                          </p:val>
                                        </p:tav>
                                      </p:tavLst>
                                    </p:anim>
                                    <p:anim calcmode="lin" valueType="num">
                                      <p:cBhvr>
                                        <p:cTn id="105"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103"/>
                                        </p:tgtEl>
                                        <p:attrNameLst>
                                          <p:attrName>style.visibility</p:attrName>
                                        </p:attrNameLst>
                                      </p:cBhvr>
                                      <p:to>
                                        <p:strVal val="visible"/>
                                      </p:to>
                                    </p:set>
                                    <p:animEffect transition="in" filter="fade">
                                      <p:cBhvr>
                                        <p:cTn id="110" dur="500"/>
                                        <p:tgtEl>
                                          <p:spTgt spid="4103"/>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randombar(horizontal)">
                                      <p:cBhvr>
                                        <p:cTn id="1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5" grpId="0" animBg="1"/>
      <p:bldP spid="6" grpId="0" animBg="1"/>
      <p:bldP spid="7" grpId="0" animBg="1"/>
      <p:bldP spid="12" grpId="0" animBg="1"/>
      <p:bldP spid="14" grpId="0" animBg="1"/>
      <p:bldP spid="30"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use of GskyGE on mobiles,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120"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F9A1D9-0E09-4A2B-A28D-3F553DCDA0DD}"/>
              </a:ext>
            </a:extLst>
          </p:cNvPr>
          <p:cNvPicPr>
            <a:picLocks noChangeAspect="1"/>
          </p:cNvPicPr>
          <p:nvPr/>
        </p:nvPicPr>
        <p:blipFill>
          <a:blip r:embed="rId3"/>
          <a:stretch>
            <a:fillRect/>
          </a:stretch>
        </p:blipFill>
        <p:spPr>
          <a:xfrm>
            <a:off x="6750528" y="1050712"/>
            <a:ext cx="2293433" cy="1713737"/>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there are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66563"/>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12779"/>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2-10 are for developers. Slides 11-19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28272"/>
            <a:ext cx="5853793" cy="1277273"/>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speedup the display, the layers are pre-fetched as PNG images and saved on disk. These images are sent as “tiles” to GEWeb to construct the layers. The low resolution tiles, as 3x3 degrees, are generated for the entire continent for all layers and dates. It is a one-off process that took around 60 hours and used up 14GB of disk space.</a:t>
            </a:r>
          </a:p>
          <a:p>
            <a:pPr algn="just"/>
            <a:endParaRPr lang="en-US" sz="1100" i="1">
              <a:solidFill>
                <a:srgbClr val="333333"/>
              </a:solidFill>
              <a:latin typeface="Calibri" panose="020F0502020204030204" pitchFamily="34" charset="0"/>
              <a:cs typeface="Calibri" panose="020F0502020204030204" pitchFamily="34" charset="0"/>
            </a:endParaRPr>
          </a:p>
          <a:p>
            <a:pPr algn="just"/>
            <a:r>
              <a:rPr lang="en-US" sz="1100">
                <a:solidFill>
                  <a:srgbClr val="333333"/>
                </a:solidFill>
                <a:latin typeface="Calibri" panose="020F0502020204030204" pitchFamily="34" charset="0"/>
                <a:cs typeface="Calibri" panose="020F0502020204030204" pitchFamily="34" charset="0"/>
              </a:rPr>
              <a:t>For high resolution images the calls are made on request, but the tiles are still saved as PNG and sent as static images.</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894254" y="4851651"/>
            <a:ext cx="5853793" cy="261610"/>
          </a:xfrm>
          <a:prstGeom prst="rect">
            <a:avLst/>
          </a:prstGeom>
          <a:noFill/>
          <a:ln w="3175">
            <a:noFill/>
          </a:ln>
        </p:spPr>
        <p:txBody>
          <a:bodyPr wrap="square" rtlCol="0">
            <a:spAutoFit/>
          </a:bodyPr>
          <a:lstStyle/>
          <a:p>
            <a:r>
              <a:rPr lang="en-US" sz="1100" b="1">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DEA</a:t>
            </a:r>
            <a:r>
              <a:rPr lang="en-US" sz="1100" b="1">
                <a:latin typeface="Calibri" panose="020F0502020204030204" pitchFamily="34" charset="0"/>
                <a:cs typeface="Calibri" panose="020F0502020204030204" pitchFamily="34" charset="0"/>
              </a:rPr>
              <a:t> and describes its use on Chrome and mobiles.</a:t>
            </a:r>
            <a:endParaRPr lang="en-AU" sz="1100" b="1">
              <a:latin typeface="Calibri" panose="020F0502020204030204" pitchFamily="34" charset="0"/>
              <a:cs typeface="Calibri" panose="020F0502020204030204" pitchFamily="34" charset="0"/>
            </a:endParaRPr>
          </a:p>
        </p:txBody>
      </p:sp>
      <p:pic>
        <p:nvPicPr>
          <p:cNvPr id="1026" name="Picture 2" descr="117b2b15-1fc1-42cf-b904-50c1e75a14d5@ausprd01">
            <a:extLst>
              <a:ext uri="{FF2B5EF4-FFF2-40B4-BE49-F238E27FC236}">
                <a16:creationId xmlns:a16="http://schemas.microsoft.com/office/drawing/2014/main" id="{D10BF79B-8307-42A8-831A-066B25648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6720" y="1049247"/>
            <a:ext cx="952077" cy="17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92BE58F0-0989-42E2-9558-62A685B6E04A}"/>
              </a:ext>
            </a:extLst>
          </p:cNvPr>
          <p:cNvSpPr txBox="1"/>
          <p:nvPr/>
        </p:nvSpPr>
        <p:spPr>
          <a:xfrm>
            <a:off x="9044098" y="2293929"/>
            <a:ext cx="1458684" cy="215444"/>
          </a:xfrm>
          <a:prstGeom prst="rect">
            <a:avLst/>
          </a:prstGeom>
          <a:noFill/>
          <a:ln w="3175">
            <a:noFill/>
          </a:ln>
        </p:spPr>
        <p:txBody>
          <a:bodyPr wrap="square" rtlCol="0">
            <a:spAutoFit/>
          </a:bodyPr>
          <a:lstStyle/>
          <a:p>
            <a:pPr algn="just"/>
            <a:r>
              <a:rPr lang="en-US" sz="800" b="1">
                <a:solidFill>
                  <a:schemeClr val="bg1"/>
                </a:solidFill>
                <a:latin typeface="Calibri" panose="020F0502020204030204" pitchFamily="34" charset="0"/>
                <a:cs typeface="Calibri" panose="020F0502020204030204" pitchFamily="34" charset="0"/>
              </a:rPr>
              <a:t>Google Earth Mobile</a:t>
            </a:r>
            <a:endParaRPr lang="en-AU" sz="800" b="1">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4032000"/>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&lt;name&gt;sentinel2_nbart_daily&lt;/name&gt;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4031873"/>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&lt;name&gt;sentinel2_nbart_daily&lt;/name&gt;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a:t>
            </a:r>
          </a:p>
          <a:p>
            <a:pPr lvl="2" algn="just"/>
            <a:r>
              <a:rPr lang="en-AU" sz="900" i="1">
                <a:latin typeface="Calibri" panose="020F0502020204030204" pitchFamily="34" charset="0"/>
                <a:cs typeface="Calibri" panose="020F0502020204030204" pitchFamily="34" charset="0"/>
              </a:rPr>
              <a:t> http://130.56.242.19/GEWeb/DEA_Layers/sentinel2_nbart_daily/2015-07-12/0.1/128.8_-25.8_128.9_-25.7_2015-07-12_0.1.png</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a:p>
            <a:pPr algn="just"/>
            <a:endParaRPr lang="en-US" sz="900" i="1">
              <a:latin typeface="Calibri" panose="020F0502020204030204" pitchFamily="34" charset="0"/>
              <a:cs typeface="Calibri" panose="020F0502020204030204" pitchFamily="34" charset="0"/>
            </a:endParaRPr>
          </a:p>
          <a:p>
            <a:pPr algn="just"/>
            <a:endParaRPr lang="en-US" sz="900" i="1">
              <a:latin typeface="Calibri" panose="020F0502020204030204" pitchFamily="34" charset="0"/>
              <a:cs typeface="Calibri" panose="020F0502020204030204" pitchFamily="34" charset="0"/>
            </a:endParaRPr>
          </a:p>
          <a:p>
            <a:pPr algn="just"/>
            <a:endParaRPr lang="en-US" sz="900" i="1">
              <a:latin typeface="Calibri" panose="020F0502020204030204" pitchFamily="34" charset="0"/>
              <a:cs typeface="Calibri" panose="020F0502020204030204" pitchFamily="34" charset="0"/>
            </a:endParaRPr>
          </a:p>
          <a:p>
            <a:pPr algn="just"/>
            <a:endParaRPr lang="en-AU" sz="90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only one date per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Or, use the crosshair to zoom around it.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154917"/>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 google_earth.cgi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633901"/>
            <a:ext cx="6680691" cy="9541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The user can specify any other region by finding its bounding box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Choosing the entire continent at high resolution will time out. Even at state levels it will require too many calls to the GSKY server. </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925391"/>
            <a:ext cx="5396593" cy="246221"/>
          </a:xfrm>
          <a:prstGeom prst="rect">
            <a:avLst/>
          </a:prstGeom>
          <a:noFill/>
          <a:ln w="3175">
            <a:noFill/>
          </a:ln>
        </p:spPr>
        <p:txBody>
          <a:bodyPr wrap="square" rtlCol="0">
            <a:spAutoFit/>
          </a:bodyPr>
          <a:lstStyle/>
          <a:p>
            <a:pPr algn="just"/>
            <a:r>
              <a:rPr lang="en-AU" sz="1000" dirty="0">
                <a:hlinkClick r:id="rId4"/>
              </a:rPr>
              <a:t>http://130.56.242.19/dea.html</a:t>
            </a:r>
            <a:r>
              <a:rPr lang="en-AU" sz="1000" dirty="0"/>
              <a:t> | </a:t>
            </a:r>
            <a:r>
              <a:rPr lang="en-AU" sz="1000" dirty="0">
                <a:hlinkClick r:id="rId5"/>
              </a:rPr>
              <a:t>https://www.webgenie.com/GSKY/GoogleEarth/dea.html</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6"/>
          <a:stretch>
            <a:fillRect/>
          </a:stretch>
        </p:blipFill>
        <p:spPr>
          <a:xfrm>
            <a:off x="5391590" y="1158786"/>
            <a:ext cx="6680690" cy="704965"/>
          </a:xfrm>
          <a:prstGeom prst="rect">
            <a:avLst/>
          </a:prstGeom>
          <a:ln w="3175">
            <a:solidFill>
              <a:schemeClr val="accent1"/>
            </a:solidFill>
          </a:ln>
        </p:spPr>
      </p:pic>
      <p:pic>
        <p:nvPicPr>
          <p:cNvPr id="6" name="Picture 5">
            <a:extLst>
              <a:ext uri="{FF2B5EF4-FFF2-40B4-BE49-F238E27FC236}">
                <a16:creationId xmlns:a16="http://schemas.microsoft.com/office/drawing/2014/main" id="{A178A9D6-718A-49D9-BEAA-589DC39E5BCD}"/>
              </a:ext>
            </a:extLst>
          </p:cNvPr>
          <p:cNvPicPr>
            <a:picLocks noChangeAspect="1"/>
          </p:cNvPicPr>
          <p:nvPr/>
        </p:nvPicPr>
        <p:blipFill>
          <a:blip r:embed="rId7"/>
          <a:stretch>
            <a:fillRect/>
          </a:stretch>
        </p:blipFill>
        <p:spPr>
          <a:xfrm>
            <a:off x="5391590" y="1869638"/>
            <a:ext cx="4171154" cy="1258451"/>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You must also create or copy the tiles to the same web server. See slide 9 for creation of tiles in: /local/GEWeb/DEA_Layers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http://130.56.242.19/dea.html</a:t>
            </a:r>
            <a:r>
              <a:rPr lang="en-AU" sz="1100"/>
              <a:t> </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WorldWind, etc. In this document we explain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use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 but only on the device where it was saved.</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will construct these requests by using the BBox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cannot do the above, as there is no WMS facility.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But, 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 This is done by selecting a small area or using pre-built “tiles” to cover the entire continent.</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To see fine granularity of the terrain, we must use small tile dimenions. Similarly, to cover the entire continent we must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2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and High. The High resolution is to be overlaid on a small area. Trying to display them over the entire continent will either take an enormous amount of time to display or crash the GEWeb due to RAM fill-up.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Creation of the tiles</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312393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create the tiles we use a CGI to call the GSKY server internally and save the images as *.png files. This allows the CGI to call either the development or production GSKY server. </a:t>
            </a:r>
          </a:p>
          <a:p>
            <a:pPr algn="just"/>
            <a:endParaRPr lang="en-US" sz="1100" i="1">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'http://130.56.242.19/cgi-bin/google_earth.cgi?WMS+landsat8_nbart_daily+114.0,-21.0,117.0,-18.0+2013-03-19+3+create_tiles&amp;BBOX=0,0,0,0'</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/local/GEWeb/DEA_Layers/Layer/Date/Resolution </a:t>
            </a:r>
            <a:r>
              <a:rPr lang="en-US" sz="1100">
                <a:latin typeface="Calibri" panose="020F0502020204030204" pitchFamily="34" charset="0"/>
                <a:cs typeface="Calibri" panose="020F0502020204030204" pitchFamily="34" charset="0"/>
              </a:rPr>
              <a:t>on the VM where the CGI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 </a:t>
            </a:r>
          </a:p>
          <a:p>
            <a:pPr algn="just"/>
            <a:r>
              <a:rPr lang="en-US" sz="1100" b="1">
                <a:latin typeface="Calibri" panose="020F0502020204030204" pitchFamily="34" charset="0"/>
                <a:cs typeface="Calibri" panose="020F0502020204030204" pitchFamily="34" charset="0"/>
              </a:rPr>
              <a:t>	/local/GEWeb/DEA_Layers/Layer/Date/Resolution</a:t>
            </a:r>
          </a:p>
          <a:p>
            <a:pPr algn="just"/>
            <a:endParaRPr lang="en-US" sz="11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/local/GEWeb/DEA_Layers/Layer/Date/3</a:t>
            </a:r>
            <a:r>
              <a:rPr lang="en-US" sz="1100">
                <a:latin typeface="Calibri" panose="020F0502020204030204" pitchFamily="34" charset="0"/>
                <a:cs typeface="Calibri" panose="020F0502020204030204" pitchFamily="34" charset="0"/>
              </a:rPr>
              <a:t> must be retained permanently.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/local/GEWeb/DEA_Layers/Layer/Date/0.1</a:t>
            </a:r>
            <a:r>
              <a:rPr lang="en-US" sz="1100">
                <a:latin typeface="Calibri" panose="020F0502020204030204" pitchFamily="34" charset="0"/>
                <a:cs typeface="Calibri" panose="020F0502020204030204" pitchFamily="34" charset="0"/>
              </a:rPr>
              <a:t> are created on request. They can be purged to save space.</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HTTPD Rootdir must be specified in httpd.conf as /local/GEWeb or a soft link from the normal HTTPD Root dir must be created.</a:t>
            </a:r>
          </a:p>
          <a:p>
            <a:pPr algn="just"/>
            <a:r>
              <a:rPr lang="en-US" sz="1100">
                <a:latin typeface="Calibri" panose="020F0502020204030204" pitchFamily="34" charset="0"/>
                <a:cs typeface="Calibri" panose="020F0502020204030204" pitchFamily="34" charset="0"/>
              </a:rPr>
              <a:t>	e.g. ln -s </a:t>
            </a:r>
            <a:r>
              <a:rPr lang="en-US" sz="1100">
                <a:solidFill>
                  <a:srgbClr val="C00000"/>
                </a:solidFill>
                <a:latin typeface="Calibri" panose="020F0502020204030204" pitchFamily="34" charset="0"/>
                <a:cs typeface="Calibri" panose="020F0502020204030204" pitchFamily="34" charset="0"/>
              </a:rPr>
              <a:t>/local/GEWeb </a:t>
            </a:r>
            <a:r>
              <a:rPr lang="en-US" sz="1100">
                <a:solidFill>
                  <a:schemeClr val="accent3">
                    <a:lumMod val="50000"/>
                  </a:schemeClr>
                </a:solidFill>
                <a:latin typeface="Calibri" panose="020F0502020204030204" pitchFamily="34" charset="0"/>
                <a:cs typeface="Calibri" panose="020F0502020204030204" pitchFamily="34" charset="0"/>
              </a:rPr>
              <a:t>/var/www/html/GEWeb</a:t>
            </a:r>
          </a:p>
          <a:p>
            <a:pPr algn="just"/>
            <a:r>
              <a:rPr lang="en-US" sz="1100">
                <a:latin typeface="Calibri" panose="020F0502020204030204" pitchFamily="34" charset="0"/>
                <a:cs typeface="Calibri" panose="020F0502020204030204" pitchFamily="34" charset="0"/>
              </a:rPr>
              <a:t>		lrwxrwxrwx.  1 root   root   13 Apr 22 15:47 </a:t>
            </a:r>
            <a:r>
              <a:rPr lang="en-US" sz="1100">
                <a:solidFill>
                  <a:srgbClr val="FF0000"/>
                </a:solidFill>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-&gt; </a:t>
            </a:r>
            <a:r>
              <a:rPr lang="en-US" sz="1100">
                <a:solidFill>
                  <a:schemeClr val="accent3">
                    <a:lumMod val="50000"/>
                  </a:schemeClr>
                </a:solidFill>
                <a:latin typeface="Calibri" panose="020F0502020204030204" pitchFamily="34" charset="0"/>
                <a:cs typeface="Calibri" panose="020F0502020204030204" pitchFamily="34" charset="0"/>
              </a:rPr>
              <a:t>/local/GEWeb/</a:t>
            </a:r>
          </a:p>
          <a:p>
            <a:pPr algn="just"/>
            <a:endParaRPr lang="en-US" sz="1100">
              <a:solidFill>
                <a:schemeClr val="accent3">
                  <a:lumMod val="50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22BF0-FCF3-4312-B8B9-A4C62AC0D08B}"/>
              </a:ext>
            </a:extLst>
          </p:cNvPr>
          <p:cNvPicPr>
            <a:picLocks noChangeAspect="1"/>
          </p:cNvPicPr>
          <p:nvPr/>
        </p:nvPicPr>
        <p:blipFill>
          <a:blip r:embed="rId3"/>
          <a:stretch>
            <a:fillRect/>
          </a:stretch>
        </p:blipFill>
        <p:spPr>
          <a:xfrm>
            <a:off x="6208697" y="2245730"/>
            <a:ext cx="4323232" cy="1452938"/>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two sizes, squares of 3x3 degrees and 0.1x0.1, respectively.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and smallest. At the continent level zoom there is no recognizable difference between these,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323987"/>
          </a:xfrm>
          <a:prstGeom prst="rect">
            <a:avLst/>
          </a:prstGeom>
          <a:noFill/>
          <a:ln w="3175">
            <a:solidFill>
              <a:schemeClr val="tx1"/>
            </a:solidFill>
          </a:ln>
        </p:spPr>
        <p:txBody>
          <a:bodyPr wrap="square" rtlCol="0">
            <a:spAutoFit/>
          </a:bodyPr>
          <a:lstStyle/>
          <a:p>
            <a:pPr algn="just"/>
            <a:r>
              <a:rPr lang="en-US" sz="1000" b="1" dirty="0">
                <a:latin typeface="Calibri" panose="020F0502020204030204" pitchFamily="34" charset="0"/>
                <a:cs typeface="Calibri" panose="020F0502020204030204" pitchFamily="34" charset="0"/>
              </a:rPr>
              <a:t>Creation of tiles</a:t>
            </a:r>
          </a:p>
          <a:p>
            <a:pPr algn="just"/>
            <a:r>
              <a:rPr lang="en-US" sz="1000" dirty="0">
                <a:latin typeface="Calibri" panose="020F0502020204030204" pitchFamily="34" charset="0"/>
                <a:cs typeface="Calibri" panose="020F0502020204030204" pitchFamily="34" charset="0"/>
              </a:rPr>
              <a:t>Currently, the tiles are created semi-automatically, and takes several minutes to hours per layer.</a:t>
            </a:r>
          </a:p>
          <a:p>
            <a:pPr algn="just"/>
            <a:endParaRPr lang="en-US" sz="1000" dirty="0">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a:t>
            </a:r>
            <a:r>
              <a:rPr lang="en-AU" sz="1000" dirty="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a:t>
            </a:r>
            <a:r>
              <a:rPr lang="en-AU" sz="1000" dirty="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dirty="0" err="1">
                <a:latin typeface="Calibri" panose="020F0502020204030204" pitchFamily="34" charset="0"/>
                <a:cs typeface="Calibri" panose="020F0502020204030204" pitchFamily="34" charset="0"/>
              </a:rPr>
              <a:t>pid</a:t>
            </a:r>
            <a:r>
              <a:rPr lang="en-AU" sz="1000" dirty="0">
                <a:latin typeface="Calibri" panose="020F0502020204030204" pitchFamily="34" charset="0"/>
                <a:cs typeface="Calibri" panose="020F0502020204030204" pitchFamily="34" charset="0"/>
              </a:rPr>
              <a:t>=`</a:t>
            </a:r>
            <a:r>
              <a:rPr lang="en-AU" sz="1000" dirty="0" err="1">
                <a:latin typeface="Calibri" panose="020F0502020204030204" pitchFamily="34" charset="0"/>
                <a:cs typeface="Calibri" panose="020F0502020204030204" pitchFamily="34" charset="0"/>
              </a:rPr>
              <a:t>ps</a:t>
            </a:r>
            <a:r>
              <a:rPr lang="en-AU" sz="1000" dirty="0">
                <a:latin typeface="Calibri" panose="020F0502020204030204" pitchFamily="34" charset="0"/>
                <a:cs typeface="Calibri" panose="020F0502020204030204" pitchFamily="34" charset="0"/>
              </a:rPr>
              <a:t> -</a:t>
            </a:r>
            <a:r>
              <a:rPr lang="en-AU" sz="1000" dirty="0" err="1">
                <a:latin typeface="Calibri" panose="020F0502020204030204" pitchFamily="34" charset="0"/>
                <a:cs typeface="Calibri" panose="020F0502020204030204" pitchFamily="34" charset="0"/>
              </a:rPr>
              <a:t>ef</a:t>
            </a:r>
            <a:r>
              <a:rPr lang="en-AU" sz="1000" dirty="0">
                <a:latin typeface="Calibri" panose="020F0502020204030204" pitchFamily="34" charset="0"/>
                <a:cs typeface="Calibri" panose="020F0502020204030204" pitchFamily="34" charset="0"/>
              </a:rPr>
              <a:t> | grep gsky | grep -v grep | </a:t>
            </a:r>
            <a:r>
              <a:rPr lang="en-AU" sz="1000" dirty="0" err="1">
                <a:latin typeface="Calibri" panose="020F0502020204030204" pitchFamily="34" charset="0"/>
                <a:cs typeface="Calibri" panose="020F0502020204030204" pitchFamily="34" charset="0"/>
              </a:rPr>
              <a:t>awk</a:t>
            </a:r>
            <a:r>
              <a:rPr lang="en-AU" sz="1000" dirty="0">
                <a:latin typeface="Calibri" panose="020F0502020204030204" pitchFamily="34" charset="0"/>
                <a:cs typeface="Calibri" panose="020F0502020204030204" pitchFamily="34" charset="0"/>
              </a:rPr>
              <a:t> '{split($0,a," "); print a[2]}'`</a:t>
            </a:r>
          </a:p>
          <a:p>
            <a:pPr marL="628650" lvl="1"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kill $</a:t>
            </a:r>
            <a:r>
              <a:rPr lang="en-AU" sz="1000" dirty="0" err="1">
                <a:latin typeface="Calibri" panose="020F0502020204030204" pitchFamily="34" charset="0"/>
                <a:cs typeface="Calibri" panose="020F0502020204030204" pitchFamily="34" charset="0"/>
              </a:rPr>
              <a:t>pid</a:t>
            </a:r>
            <a:endParaRPr lang="en-AU" sz="10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Open the page: </a:t>
            </a:r>
            <a:r>
              <a:rPr lang="en-AU" sz="1000" dirty="0">
                <a:hlinkClick r:id="rId4"/>
              </a:rPr>
              <a:t>http://130.56.242.19/dea.html</a:t>
            </a:r>
            <a:endParaRPr lang="en-AU" sz="1000" dirty="0"/>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t>
            </a:r>
            <a:r>
              <a:rPr lang="en-AU" sz="1000" dirty="0" err="1">
                <a:latin typeface="Calibri" panose="020F0502020204030204" pitchFamily="34" charset="0"/>
                <a:cs typeface="Calibri" panose="020F0502020204030204" pitchFamily="34" charset="0"/>
              </a:rPr>
              <a:t>hoose</a:t>
            </a:r>
            <a:r>
              <a:rPr lang="en-AU" sz="1000" dirty="0">
                <a:latin typeface="Calibri" panose="020F0502020204030204" pitchFamily="34" charset="0"/>
                <a:cs typeface="Calibri" panose="020F0502020204030204" pitchFamily="34" charset="0"/>
              </a:rPr>
              <a:t> ‘</a:t>
            </a:r>
            <a:r>
              <a:rPr lang="en-AU" sz="1000" i="1" dirty="0">
                <a:latin typeface="Calibri" panose="020F0502020204030204" pitchFamily="34" charset="0"/>
                <a:cs typeface="Calibri" panose="020F0502020204030204" pitchFamily="34" charset="0"/>
              </a:rPr>
              <a:t>Australia</a:t>
            </a:r>
            <a:r>
              <a:rPr lang="en-AU" sz="1000" dirty="0">
                <a:latin typeface="Calibri" panose="020F0502020204030204" pitchFamily="34" charset="0"/>
                <a:cs typeface="Calibri" panose="020F0502020204030204" pitchFamily="34" charset="0"/>
              </a:rPr>
              <a:t>’ as the region and the ‘Standard’ resolution.</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t>
            </a:r>
            <a:r>
              <a:rPr lang="en-AU" sz="1000" dirty="0" err="1">
                <a:latin typeface="Calibri" panose="020F0502020204030204" pitchFamily="34" charset="0"/>
                <a:cs typeface="Calibri" panose="020F0502020204030204" pitchFamily="34" charset="0"/>
              </a:rPr>
              <a:t>hoose</a:t>
            </a:r>
            <a:r>
              <a:rPr lang="en-AU" sz="1000" dirty="0">
                <a:latin typeface="Calibri" panose="020F0502020204030204" pitchFamily="34" charset="0"/>
                <a:cs typeface="Calibri" panose="020F0502020204030204" pitchFamily="34" charset="0"/>
              </a:rPr>
              <a:t> the layer.</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t>
            </a:r>
            <a:r>
              <a:rPr lang="en-AU" sz="1000" dirty="0">
                <a:latin typeface="Calibri" panose="020F0502020204030204" pitchFamily="34" charset="0"/>
                <a:cs typeface="Calibri" panose="020F0502020204030204" pitchFamily="34" charset="0"/>
              </a:rPr>
              <a:t>heck ‘</a:t>
            </a:r>
            <a:r>
              <a:rPr lang="en-AU" sz="1000" i="1" dirty="0">
                <a:latin typeface="Calibri" panose="020F0502020204030204" pitchFamily="34" charset="0"/>
                <a:cs typeface="Calibri" panose="020F0502020204030204" pitchFamily="34" charset="0"/>
              </a:rPr>
              <a:t>To create tiles</a:t>
            </a:r>
            <a:r>
              <a:rPr lang="en-AU" sz="1000" dirty="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t>
            </a:r>
            <a:r>
              <a:rPr lang="en-AU" sz="1000" dirty="0">
                <a:latin typeface="Calibri" panose="020F0502020204030204" pitchFamily="34" charset="0"/>
                <a:cs typeface="Calibri" panose="020F0502020204030204" pitchFamily="34" charset="0"/>
              </a:rPr>
              <a:t>lick ‘</a:t>
            </a:r>
            <a:r>
              <a:rPr lang="en-AU" sz="1000" i="1" dirty="0">
                <a:latin typeface="Calibri" panose="020F0502020204030204" pitchFamily="34" charset="0"/>
                <a:cs typeface="Calibri" panose="020F0502020204030204" pitchFamily="34" charset="0"/>
              </a:rPr>
              <a:t>Create KML</a:t>
            </a:r>
            <a:r>
              <a:rPr lang="en-AU" sz="100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a:t>
            </a:r>
            <a:r>
              <a:rPr lang="en-AU" sz="1000" dirty="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Run the tile creation</a:t>
            </a:r>
            <a:endParaRPr lang="en-AU" sz="10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cd </a:t>
            </a:r>
            <a:r>
              <a:rPr lang="en-AU" sz="1000" i="1" dirty="0">
                <a:latin typeface="Calibri" panose="020F0502020204030204" pitchFamily="34" charset="0"/>
                <a:cs typeface="Calibri" panose="020F0502020204030204" pitchFamily="34" charset="0"/>
              </a:rPr>
              <a:t>/local/</a:t>
            </a:r>
            <a:r>
              <a:rPr lang="en-AU" sz="1000" i="1" dirty="0" err="1">
                <a:latin typeface="Calibri" panose="020F0502020204030204" pitchFamily="34" charset="0"/>
                <a:cs typeface="Calibri" panose="020F0502020204030204" pitchFamily="34" charset="0"/>
              </a:rPr>
              <a:t>GEWeb</a:t>
            </a:r>
            <a:r>
              <a:rPr lang="en-AU" sz="1000" i="1"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source </a:t>
            </a:r>
            <a:r>
              <a:rPr lang="en-US" sz="1000" i="1" dirty="0">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Tiles </a:t>
            </a:r>
            <a:r>
              <a:rPr lang="en-US" sz="1000" dirty="0" err="1">
                <a:latin typeface="Calibri" panose="020F0502020204030204" pitchFamily="34" charset="0"/>
                <a:cs typeface="Calibri" panose="020F0502020204030204" pitchFamily="34" charset="0"/>
              </a:rPr>
              <a:t>wil</a:t>
            </a:r>
            <a:r>
              <a:rPr lang="en-US" sz="1000" dirty="0">
                <a:latin typeface="Calibri" panose="020F0502020204030204" pitchFamily="34" charset="0"/>
                <a:cs typeface="Calibri" panose="020F0502020204030204" pitchFamily="34" charset="0"/>
              </a:rPr>
              <a:t> be created in </a:t>
            </a:r>
            <a:r>
              <a:rPr lang="en-AU" sz="1000" i="1" dirty="0">
                <a:latin typeface="Calibri" panose="020F0502020204030204" pitchFamily="34" charset="0"/>
                <a:cs typeface="Calibri" panose="020F0502020204030204" pitchFamily="34" charset="0"/>
              </a:rPr>
              <a:t>/local/</a:t>
            </a:r>
            <a:r>
              <a:rPr lang="en-AU" sz="1000" i="1" dirty="0" err="1">
                <a:latin typeface="Calibri" panose="020F0502020204030204" pitchFamily="34" charset="0"/>
                <a:cs typeface="Calibri" panose="020F0502020204030204" pitchFamily="34" charset="0"/>
              </a:rPr>
              <a:t>GEWeb</a:t>
            </a:r>
            <a:r>
              <a:rPr lang="en-AU" sz="1000" i="1" dirty="0">
                <a:latin typeface="Calibri" panose="020F0502020204030204" pitchFamily="34" charset="0"/>
                <a:cs typeface="Calibri" panose="020F0502020204030204" pitchFamily="34" charset="0"/>
              </a:rPr>
              <a:t>/</a:t>
            </a:r>
            <a:r>
              <a:rPr lang="en-AU" sz="1000" i="1" dirty="0" err="1">
                <a:latin typeface="Calibri" panose="020F0502020204030204" pitchFamily="34" charset="0"/>
                <a:cs typeface="Calibri" panose="020F0502020204030204" pitchFamily="34" charset="0"/>
              </a:rPr>
              <a:t>DEA_Layers</a:t>
            </a:r>
            <a:endParaRPr lang="en-AU" sz="1000" i="1"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Takes several hours to complete.</a:t>
            </a:r>
            <a:endParaRPr lang="en-AU" sz="1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3422D639-131F-410A-B124-65B800AEBDD8}"/>
              </a:ext>
            </a:extLst>
          </p:cNvPr>
          <p:cNvSpPr/>
          <p:nvPr/>
        </p:nvSpPr>
        <p:spPr>
          <a:xfrm>
            <a:off x="8755430" y="2275985"/>
            <a:ext cx="10710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254744" y="3538725"/>
            <a:ext cx="505785"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940299"/>
            <a:ext cx="4340670" cy="1631216"/>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Restart Apache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8CF8B3C1-4B45-4ADA-B61A-7962A8FB2563}"/>
              </a:ext>
            </a:extLst>
          </p:cNvPr>
          <p:cNvSpPr/>
          <p:nvPr/>
        </p:nvSpPr>
        <p:spPr>
          <a:xfrm>
            <a:off x="8755430" y="2431523"/>
            <a:ext cx="310243" cy="114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AF0FFE5-9CEF-4B29-B31E-B9A4FA29A7E6}"/>
              </a:ext>
            </a:extLst>
          </p:cNvPr>
          <p:cNvSpPr/>
          <p:nvPr/>
        </p:nvSpPr>
        <p:spPr>
          <a:xfrm>
            <a:off x="6792686" y="3533010"/>
            <a:ext cx="122464" cy="135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0"/>
                                        <p:tgtEl>
                                          <p:spTgt spid="11"/>
                                        </p:tgtEl>
                                      </p:cBhvr>
                                    </p:animEffect>
                                    <p:anim calcmode="lin" valueType="num">
                                      <p:cBhvr>
                                        <p:cTn id="15" dur="2000" fill="hold"/>
                                        <p:tgtEl>
                                          <p:spTgt spid="11"/>
                                        </p:tgtEl>
                                        <p:attrNameLst>
                                          <p:attrName>ppt_w</p:attrName>
                                        </p:attrNameLst>
                                      </p:cBhvr>
                                      <p:tavLst>
                                        <p:tav tm="0" fmla="#ppt_w*sin(2.5*pi*$)">
                                          <p:val>
                                            <p:fltVal val="0"/>
                                          </p:val>
                                        </p:tav>
                                        <p:tav tm="100000">
                                          <p:val>
                                            <p:fltVal val="1"/>
                                          </p:val>
                                        </p:tav>
                                      </p:tavLst>
                                    </p:anim>
                                    <p:anim calcmode="lin" valueType="num">
                                      <p:cBhvr>
                                        <p:cTn id="1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anim calcmode="lin" valueType="num">
                                      <p:cBhvr>
                                        <p:cTn id="22" dur="2000" fill="hold"/>
                                        <p:tgtEl>
                                          <p:spTgt spid="9"/>
                                        </p:tgtEl>
                                        <p:attrNameLst>
                                          <p:attrName>ppt_w</p:attrName>
                                        </p:attrNameLst>
                                      </p:cBhvr>
                                      <p:tavLst>
                                        <p:tav tm="0" fmla="#ppt_w*sin(2.5*pi*$)">
                                          <p:val>
                                            <p:fltVal val="0"/>
                                          </p:val>
                                        </p:tav>
                                        <p:tav tm="100000">
                                          <p:val>
                                            <p:fltVal val="1"/>
                                          </p:val>
                                        </p:tav>
                                      </p:tavLst>
                                    </p:anim>
                                    <p:anim calcmode="lin" valueType="num">
                                      <p:cBhvr>
                                        <p:cTn id="2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anim calcmode="lin" valueType="num">
                                      <p:cBhvr>
                                        <p:cTn id="29" dur="2000" fill="hold"/>
                                        <p:tgtEl>
                                          <p:spTgt spid="14"/>
                                        </p:tgtEl>
                                        <p:attrNameLst>
                                          <p:attrName>ppt_w</p:attrName>
                                        </p:attrNameLst>
                                      </p:cBhvr>
                                      <p:tavLst>
                                        <p:tav tm="0" fmla="#ppt_w*sin(2.5*pi*$)">
                                          <p:val>
                                            <p:fltVal val="0"/>
                                          </p:val>
                                        </p:tav>
                                        <p:tav tm="100000">
                                          <p:val>
                                            <p:fltVal val="1"/>
                                          </p:val>
                                        </p:tav>
                                      </p:tavLst>
                                    </p:anim>
                                    <p:anim calcmode="lin" valueType="num">
                                      <p:cBhvr>
                                        <p:cTn id="30"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P spid="11"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5.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6.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7.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8.xml><?xml version="1.0" encoding="utf-8"?>
<p:tagLst xmlns:a="http://schemas.openxmlformats.org/drawingml/2006/main" xmlns:r="http://schemas.openxmlformats.org/officeDocument/2006/relationships" xmlns:p="http://schemas.openxmlformats.org/presentationml/2006/main">
  <p:tag name="TIMING" val="|0.7|2.9|2.4|1.9|2.5|2.9|2.6"/>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15080</TotalTime>
  <Words>4189</Words>
  <Application>Microsoft Office PowerPoint</Application>
  <PresentationFormat>Widescreen</PresentationFormat>
  <Paragraphs>415</Paragraphs>
  <Slides>20</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Calibri</vt:lpstr>
      <vt:lpstr>Calibri Light</vt:lpstr>
      <vt:lpstr>Courier New</vt:lpstr>
      <vt:lpstr>Tw Cen MT</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273</cp:revision>
  <dcterms:created xsi:type="dcterms:W3CDTF">2019-03-19T03:20:10Z</dcterms:created>
  <dcterms:modified xsi:type="dcterms:W3CDTF">2020-03-18T00:24:46Z</dcterms:modified>
</cp:coreProperties>
</file>